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72" r:id="rId8"/>
    <p:sldId id="263" r:id="rId9"/>
    <p:sldId id="264" r:id="rId10"/>
    <p:sldId id="267" r:id="rId11"/>
    <p:sldId id="266" r:id="rId12"/>
    <p:sldId id="273" r:id="rId13"/>
    <p:sldId id="268" r:id="rId14"/>
    <p:sldId id="269" r:id="rId15"/>
    <p:sldId id="270" r:id="rId16"/>
    <p:sldId id="274" r:id="rId17"/>
    <p:sldId id="275" r:id="rId18"/>
    <p:sldId id="276" r:id="rId19"/>
    <p:sldId id="271" r:id="rId20"/>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62" d="100"/>
          <a:sy n="62" d="100"/>
        </p:scale>
        <p:origin x="66" y="4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AB8E969A-C2D1-4CE6-91C1-ACEB2E26F4B9}" type="datetimeFigureOut">
              <a:rPr lang="id-ID" smtClean="0"/>
              <a:t>22/11/2025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3543502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B8E969A-C2D1-4CE6-91C1-ACEB2E26F4B9}" type="datetimeFigureOut">
              <a:rPr lang="id-ID" smtClean="0"/>
              <a:t>22/11/2025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2134438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8E969A-C2D1-4CE6-91C1-ACEB2E26F4B9}" type="datetimeFigureOut">
              <a:rPr lang="id-ID" smtClean="0"/>
              <a:t>22/11/2025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3037565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AB8E969A-C2D1-4CE6-91C1-ACEB2E26F4B9}" type="datetimeFigureOut">
              <a:rPr lang="id-ID" smtClean="0"/>
              <a:t>22/11/2025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1863270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AB8E969A-C2D1-4CE6-91C1-ACEB2E26F4B9}" type="datetimeFigureOut">
              <a:rPr lang="id-ID" smtClean="0"/>
              <a:t>22/11/2025</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3752629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AB8E969A-C2D1-4CE6-91C1-ACEB2E26F4B9}" type="datetimeFigureOut">
              <a:rPr lang="id-ID" smtClean="0"/>
              <a:t>22/11/2025</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3804515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E969A-C2D1-4CE6-91C1-ACEB2E26F4B9}" type="datetimeFigureOut">
              <a:rPr lang="id-ID" smtClean="0"/>
              <a:t>22/11/2025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2561767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E969A-C2D1-4CE6-91C1-ACEB2E26F4B9}" type="datetimeFigureOut">
              <a:rPr lang="id-ID" smtClean="0"/>
              <a:t>22/11/2025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3188112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E969A-C2D1-4CE6-91C1-ACEB2E26F4B9}" type="datetimeFigureOut">
              <a:rPr lang="id-ID" smtClean="0"/>
              <a:t>22/11/2025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2362752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B8E969A-C2D1-4CE6-91C1-ACEB2E26F4B9}" type="datetimeFigureOut">
              <a:rPr lang="id-ID" smtClean="0"/>
              <a:t>22/11/2025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130434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AB8E969A-C2D1-4CE6-91C1-ACEB2E26F4B9}" type="datetimeFigureOut">
              <a:rPr lang="id-ID" smtClean="0"/>
              <a:t>22/11/2025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74B1620-469C-47E1-BCE6-25FFD051B03F}" type="slidenum">
              <a:rPr lang="id-ID" smtClean="0"/>
              <a:t>‹#›</a:t>
            </a:fld>
            <a:endParaRPr lang="id-ID"/>
          </a:p>
        </p:txBody>
      </p:sp>
    </p:spTree>
    <p:extLst>
      <p:ext uri="{BB962C8B-B14F-4D97-AF65-F5344CB8AC3E}">
        <p14:creationId xmlns:p14="http://schemas.microsoft.com/office/powerpoint/2010/main" val="4166515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8E969A-C2D1-4CE6-91C1-ACEB2E26F4B9}" type="datetimeFigureOut">
              <a:rPr lang="id-ID" smtClean="0"/>
              <a:t>22/11/2025</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4B1620-469C-47E1-BCE6-25FFD051B03F}" type="slidenum">
              <a:rPr lang="id-ID" smtClean="0"/>
              <a:t>‹#›</a:t>
            </a:fld>
            <a:endParaRPr lang="id-ID"/>
          </a:p>
        </p:txBody>
      </p:sp>
    </p:spTree>
    <p:extLst>
      <p:ext uri="{BB962C8B-B14F-4D97-AF65-F5344CB8AC3E}">
        <p14:creationId xmlns:p14="http://schemas.microsoft.com/office/powerpoint/2010/main" val="4159833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republika.co.id/tag/syariah"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3485" y="352139"/>
            <a:ext cx="9144000" cy="506437"/>
          </a:xfrm>
        </p:spPr>
        <p:txBody>
          <a:bodyPr>
            <a:noAutofit/>
          </a:bodyPr>
          <a:lstStyle/>
          <a:p>
            <a:r>
              <a:rPr lang="id-ID" sz="3600" dirty="0" smtClean="0"/>
              <a:t>Apa Itu Akuntansi Syariah</a:t>
            </a:r>
            <a:endParaRPr lang="id-ID" sz="3600" dirty="0"/>
          </a:p>
        </p:txBody>
      </p:sp>
      <p:sp>
        <p:nvSpPr>
          <p:cNvPr id="3" name="Subtitle 2"/>
          <p:cNvSpPr>
            <a:spLocks noGrp="1"/>
          </p:cNvSpPr>
          <p:nvPr>
            <p:ph type="subTitle" idx="1"/>
          </p:nvPr>
        </p:nvSpPr>
        <p:spPr>
          <a:xfrm>
            <a:off x="87085" y="1148862"/>
            <a:ext cx="9144000" cy="4797083"/>
          </a:xfrm>
        </p:spPr>
        <p:txBody>
          <a:bodyPr>
            <a:normAutofit fontScale="92500" lnSpcReduction="10000"/>
          </a:bodyPr>
          <a:lstStyle/>
          <a:p>
            <a:pPr algn="just"/>
            <a:r>
              <a:rPr lang="id-ID" sz="2800" i="1" dirty="0" smtClean="0"/>
              <a:t>Akuntansi Syariah </a:t>
            </a:r>
            <a:r>
              <a:rPr lang="id-ID" sz="2800" dirty="0" smtClean="0"/>
              <a:t>adalah Akuntansi yang berbasiskan Islam. Atau bisa disebut dengan istilah Akuntansi Islam. Akuntansi Syariah memiliki sumber hukum dari Al Quran, Sunah Nabawiyyah, Ijma atau kesepakatan para ulama, Qiyas atau persamaan suatu peristiwa tertentu, dan Uruf atau adat kebiasaan yang tidak bertentangan dengan </a:t>
            </a:r>
            <a:r>
              <a:rPr lang="id-ID" sz="2800" b="1" dirty="0" smtClean="0"/>
              <a:t>Syariah</a:t>
            </a:r>
            <a:r>
              <a:rPr lang="id-ID" sz="2800" dirty="0" smtClean="0"/>
              <a:t> Islam.</a:t>
            </a:r>
          </a:p>
          <a:p>
            <a:pPr algn="just"/>
            <a:r>
              <a:rPr lang="id-ID" sz="2800" dirty="0" smtClean="0"/>
              <a:t>Perbedaan yang mendasar antara akuntansi syariah dan akuntansi konvensional adalah pada akuntansi syariah memakai sistem </a:t>
            </a:r>
            <a:r>
              <a:rPr lang="id-ID" sz="2800" i="1" dirty="0" smtClean="0"/>
              <a:t>cash basis </a:t>
            </a:r>
            <a:r>
              <a:rPr lang="id-ID" sz="2800" dirty="0" smtClean="0"/>
              <a:t>dan pada akuntansi konvensional memakai prinsip </a:t>
            </a:r>
            <a:r>
              <a:rPr lang="id-ID" sz="2800" i="1" dirty="0" smtClean="0"/>
              <a:t>acrual basis</a:t>
            </a:r>
            <a:r>
              <a:rPr lang="id-ID" sz="2800" dirty="0" smtClean="0"/>
              <a:t>.Secara struktur,aktiva pada akuntansi syariah berbeda dengan akuntansi konvensional. Pada kolom passiva akuntansi syariah terdapat akun Investasi Tidak Terikat yang tidak termasuk kewajiban.</a:t>
            </a:r>
            <a:endParaRPr lang="id-ID" sz="2800" dirty="0"/>
          </a:p>
        </p:txBody>
      </p:sp>
    </p:spTree>
    <p:extLst>
      <p:ext uri="{BB962C8B-B14F-4D97-AF65-F5344CB8AC3E}">
        <p14:creationId xmlns:p14="http://schemas.microsoft.com/office/powerpoint/2010/main" val="2766412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1543" y="126610"/>
            <a:ext cx="9144000" cy="464234"/>
          </a:xfrm>
        </p:spPr>
        <p:txBody>
          <a:bodyPr>
            <a:noAutofit/>
          </a:bodyPr>
          <a:lstStyle/>
          <a:p>
            <a:r>
              <a:rPr lang="id-ID" sz="3600" dirty="0" smtClean="0"/>
              <a:t>Landasan Hukum Al Quran-QS Al Baqarah 282</a:t>
            </a:r>
            <a:endParaRPr lang="id-ID" sz="3600" dirty="0"/>
          </a:p>
        </p:txBody>
      </p:sp>
      <p:sp>
        <p:nvSpPr>
          <p:cNvPr id="3" name="Subtitle 2"/>
          <p:cNvSpPr>
            <a:spLocks noGrp="1"/>
          </p:cNvSpPr>
          <p:nvPr>
            <p:ph type="subTitle" idx="1"/>
          </p:nvPr>
        </p:nvSpPr>
        <p:spPr>
          <a:xfrm>
            <a:off x="226869" y="972902"/>
            <a:ext cx="10142805" cy="5542671"/>
          </a:xfrm>
        </p:spPr>
        <p:txBody>
          <a:bodyPr>
            <a:normAutofit fontScale="85000" lnSpcReduction="10000"/>
          </a:bodyPr>
          <a:lstStyle/>
          <a:p>
            <a:r>
              <a:rPr lang="ar-AE" sz="4200" dirty="0" smtClean="0">
                <a:effectLst/>
              </a:rPr>
              <a:t>يَٰٓأَيُّهَا ٱلَّذِينَ ءَامَنُوٓا۟ إِذَا تَدَايَنتُم بِدَيْنٍ إِلَىٰٓ أَجَلٍ مُّسَمًّى فَٱكْتُبُوهُ ۚ وَلْيَكْتُب بَّيْنَكُمْ كَاتِبٌۢ بِٱلْعَدْلِ ۚ وَلَا يَأْبَ كَاتِبٌ أَن يَكْتُبَ كَمَا عَلَّمَهُ ٱللَّهُ ۚ فَلْيَكْتُبْ وَلْيُمْلِلِ ٱلَّذِى عَلَيْهِ ٱلْحَقُّ وَلْيَتَّقِ ٱللَّهَ رَبَّهُۥ وَلَا يَبْخَسْ مِنْهُ شَيْـًٔا ۚ فَإِن كَانَ ٱلَّذِى عَلَيْهِ ٱلْحَقُّ سَفِيهًا أَوْ ضَعِيفًا أَوْ لَا يَسْتَطِيعُ أَن يُمِلَّ هُوَ فَلْيُمْلِلْ وَلِيُّهُۥ بِٱلْعَدْلِ ۚ وَٱسْتَشْهِدُوا۟ شَهِيدَيْنِ مِن رِّجَالِكُمْ ۖ فَإِن لَّمْ يَكُونَا رَجُلَيْنِ فَرَجُلٌ وَٱمْرَأَتَانِ مِمَّن تَرْضَوْنَ مِنَ ٱلشُّهَدَآءِ أَن تَضِلَّ إِحْدَىٰهُمَا فَتُذَكِّرَ إِحْدَىٰهُمَا ٱلْأُخْرَىٰ ۚ وَلَا يَأْبَ ٱلشُّهَدَآءُ إِذَا مَا دُعُوا۟ ۚ وَلَا تَسْـَٔمُوٓا۟ أَن تَكْتُبُوهُ صَغِيرًا أَوْ كَبِيرًا إِلَىٰٓ أَجَلِهِۦ ۚ ذَٰلِكُمْ أَقْسَطُ عِندَ ٱللَّهِ وَأَقْوَمُ لِلشَّهَٰدَةِ وَأَدْنَىٰٓ أَلَّا تَرْتَابُوٓا۟ ۖ إِلَّآ أَن تَكُونَ تِجَٰرَةً حَاضِرَةً تُدِيرُونَهَا بَيْنَكُمْ فَلَيْسَ عَلَيْكُمْ جُنَاحٌ أَلَّا تَكْتُبُوهَا ۗ وَأَشْهِدُوٓا۟ إِذَا تَبَايَعْتُمْ ۚ وَلَا يُضَآرَّ كَاتِبٌ وَلَا شَهِيدٌ ۚ وَإِن تَفْعَلُوا۟ فَإِنَّهُۥ فُسُوقٌۢ بِكُمْ ۗ وَٱتَّقُوا۟ ٱللَّهَ ۖ وَيُعَلِّمُكُمُ ٱللَّهُ ۗ وَٱللَّهُ بِكُلِّ شَىْءٍ عَلِيمٌ</a:t>
            </a:r>
            <a:br>
              <a:rPr lang="ar-AE" sz="4200" dirty="0" smtClean="0">
                <a:effectLst/>
              </a:rPr>
            </a:br>
            <a:r>
              <a:rPr lang="ar-AE" dirty="0" smtClean="0">
                <a:effectLst/>
              </a:rPr>
              <a:t/>
            </a:r>
            <a:br>
              <a:rPr lang="ar-AE" dirty="0" smtClean="0">
                <a:effectLst/>
              </a:rPr>
            </a:br>
            <a:r>
              <a:rPr lang="id-ID" dirty="0" smtClean="0">
                <a:effectLst/>
              </a:rPr>
              <a:t>Referensi: https://tafsirweb.com/1048-quran-surat-al-baqarah-ayat-282.html </a:t>
            </a:r>
          </a:p>
          <a:p>
            <a:endParaRPr lang="id-ID" dirty="0"/>
          </a:p>
        </p:txBody>
      </p:sp>
    </p:spTree>
    <p:extLst>
      <p:ext uri="{BB962C8B-B14F-4D97-AF65-F5344CB8AC3E}">
        <p14:creationId xmlns:p14="http://schemas.microsoft.com/office/powerpoint/2010/main" val="395703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143" y="145143"/>
            <a:ext cx="10522857" cy="516039"/>
          </a:xfrm>
        </p:spPr>
        <p:txBody>
          <a:bodyPr>
            <a:noAutofit/>
          </a:bodyPr>
          <a:lstStyle/>
          <a:p>
            <a:r>
              <a:rPr lang="id-ID" sz="2800" dirty="0" smtClean="0"/>
              <a:t>Terjemahan Qs Al Baqarah 282</a:t>
            </a:r>
            <a:endParaRPr lang="id-ID" sz="2800" dirty="0"/>
          </a:p>
        </p:txBody>
      </p:sp>
      <p:sp>
        <p:nvSpPr>
          <p:cNvPr id="3" name="Subtitle 2"/>
          <p:cNvSpPr>
            <a:spLocks noGrp="1"/>
          </p:cNvSpPr>
          <p:nvPr>
            <p:ph type="subTitle" idx="1"/>
          </p:nvPr>
        </p:nvSpPr>
        <p:spPr>
          <a:xfrm>
            <a:off x="29029" y="842722"/>
            <a:ext cx="9561343" cy="5781821"/>
          </a:xfrm>
        </p:spPr>
        <p:txBody>
          <a:bodyPr>
            <a:normAutofit fontScale="85000" lnSpcReduction="10000"/>
          </a:bodyPr>
          <a:lstStyle/>
          <a:p>
            <a:pPr algn="just"/>
            <a:r>
              <a:rPr lang="id-ID" dirty="0" smtClean="0">
                <a:effectLst/>
              </a:rPr>
              <a:t>Hai orang-orang yang beriman, apabila kamu bermu'amalah tidak secara tunai untuk waktu yang ditentukan, hendaklah kamu menuliskannya. Dan hendaklah seorang penulis di antara kamu menuliskannya dengan benar. Dan janganlah penulis enggan menuliskannya sebagaimana Allah mengajarkannya, meka hendaklah ia menulis, dan hendaklah orang yang berhutang itu mengimlakkan (apa yang akan ditulis itu), dan hendaklah ia bertakwa kepada Allah Tuhannya, dan janganlah ia mengurangi sedikitpun daripada hutangnya. Jika yang berhutang itu orang yang lemah akalnya atau lemah (keadaannya) atau dia sendiri tidak mampu mengimlakkan, maka hendaklah walinya mengimlakkan dengan jujur. Dan persaksikanlah dengan dua orang saksi dari orang-orang lelaki (di antaramu). Jika tak ada dua oang lelaki, maka (boleh) seorang lelaki dan dua orang perempuan dari saksi-saksi yang kamu ridhai, supaya jika seorang lupa maka yang seorang mengingatkannya. Janganlah saksi-saksi itu enggan (memberi keterangan) apabila mereka dipanggil; dan janganlah kamu jemu menulis hutang itu, baik kecil maupun besar sampai batas waktu membayarnya. Yang demikian itu, lebih adil di sisi Allah dan lebih menguatkan persaksian dan lebih dekat kepada tidak (menimbulkan) keraguanmu. (Tulislah mu'amalahmu itu), kecuali jika mu'amalah itu perdagangan tunai yang kamu jalankan di antara kamu, maka tidak ada dosa bagi kamu, (jika) kamu tidak menulisnya. Dan persaksikanlah apabila kamu berjual beli; dan janganlah penulis dan saksi saling sulit menyulitkan. Jika kamu lakukan (yang demikian), maka sesungguhnya hal itu adalah suatu kefasikan pada dirimu. Dan bertakwalah kepada Allah; Allah mengajarmu; dan Allah Maha Mengetahui segala sesuatu.</a:t>
            </a:r>
            <a:br>
              <a:rPr lang="id-ID" dirty="0" smtClean="0">
                <a:effectLst/>
              </a:rPr>
            </a:br>
            <a:r>
              <a:rPr lang="id-ID" dirty="0" smtClean="0">
                <a:effectLst/>
              </a:rPr>
              <a:t/>
            </a:r>
            <a:br>
              <a:rPr lang="id-ID" dirty="0" smtClean="0">
                <a:effectLst/>
              </a:rPr>
            </a:br>
            <a:r>
              <a:rPr lang="id-ID" dirty="0" smtClean="0">
                <a:effectLst/>
              </a:rPr>
              <a:t>Referensi: https://tafsirweb.com/1048-quran-surat-al-baqarah-ayat-282.html </a:t>
            </a:r>
          </a:p>
          <a:p>
            <a:endParaRPr lang="id-ID" dirty="0"/>
          </a:p>
        </p:txBody>
      </p:sp>
    </p:spTree>
    <p:extLst>
      <p:ext uri="{BB962C8B-B14F-4D97-AF65-F5344CB8AC3E}">
        <p14:creationId xmlns:p14="http://schemas.microsoft.com/office/powerpoint/2010/main" val="2415030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1458" y="239151"/>
            <a:ext cx="9125244" cy="506436"/>
          </a:xfrm>
        </p:spPr>
        <p:txBody>
          <a:bodyPr>
            <a:noAutofit/>
          </a:bodyPr>
          <a:lstStyle/>
          <a:p>
            <a:r>
              <a:rPr lang="id-ID" sz="2800" dirty="0" smtClean="0"/>
              <a:t>Intisari dalam Al Baqarah 282</a:t>
            </a:r>
            <a:endParaRPr lang="id-ID" sz="2800" dirty="0"/>
          </a:p>
        </p:txBody>
      </p:sp>
      <p:sp>
        <p:nvSpPr>
          <p:cNvPr id="3" name="Subtitle 2"/>
          <p:cNvSpPr>
            <a:spLocks noGrp="1"/>
          </p:cNvSpPr>
          <p:nvPr>
            <p:ph type="subTitle" idx="1"/>
          </p:nvPr>
        </p:nvSpPr>
        <p:spPr>
          <a:xfrm>
            <a:off x="1524000" y="1111347"/>
            <a:ext cx="9181514" cy="5444197"/>
          </a:xfrm>
        </p:spPr>
        <p:txBody>
          <a:bodyPr>
            <a:noAutofit/>
          </a:bodyPr>
          <a:lstStyle/>
          <a:p>
            <a:r>
              <a:rPr lang="id-ID" dirty="0"/>
              <a:t>1.Prinsip </a:t>
            </a:r>
            <a:r>
              <a:rPr lang="id-ID" dirty="0" smtClean="0"/>
              <a:t>Pertanggung jawaban Implikasi </a:t>
            </a:r>
            <a:r>
              <a:rPr lang="id-ID" dirty="0"/>
              <a:t>dalam bisnis dan akuntansi adalah </a:t>
            </a:r>
            <a:r>
              <a:rPr lang="id-ID" dirty="0" smtClean="0"/>
              <a:t>bahwa individu yang terlibat </a:t>
            </a:r>
            <a:r>
              <a:rPr lang="id-ID" dirty="0"/>
              <a:t>dalam praktik bisnis harus selalu </a:t>
            </a:r>
            <a:r>
              <a:rPr lang="id-ID" dirty="0" smtClean="0"/>
              <a:t>melakukan pertanggung jawaban </a:t>
            </a:r>
            <a:r>
              <a:rPr lang="id-ID" dirty="0"/>
              <a:t>apa yang telah diamanatkan dan </a:t>
            </a:r>
            <a:r>
              <a:rPr lang="id-ID" dirty="0" smtClean="0"/>
              <a:t>diperbuat kepada </a:t>
            </a:r>
            <a:r>
              <a:rPr lang="id-ID" dirty="0"/>
              <a:t>pihak-pihak yang terkait dan biasanya dalam </a:t>
            </a:r>
            <a:r>
              <a:rPr lang="id-ID" dirty="0" smtClean="0"/>
              <a:t>bentuk laporan </a:t>
            </a:r>
            <a:r>
              <a:rPr lang="id-ID" dirty="0"/>
              <a:t>akuntansi</a:t>
            </a:r>
            <a:r>
              <a:rPr lang="id-ID" dirty="0" smtClean="0"/>
              <a:t>.</a:t>
            </a:r>
          </a:p>
          <a:p>
            <a:r>
              <a:rPr lang="id-ID" dirty="0" smtClean="0"/>
              <a:t>2.Prinsip Keadilan Kata </a:t>
            </a:r>
            <a:r>
              <a:rPr lang="id-ID" dirty="0"/>
              <a:t>keadilan dalam konteks aplikasi akuntansi mengandung </a:t>
            </a:r>
            <a:r>
              <a:rPr lang="id-ID" dirty="0" smtClean="0"/>
              <a:t>dua pengertian</a:t>
            </a:r>
            <a:r>
              <a:rPr lang="id-ID" dirty="0"/>
              <a:t>, yaitu:Pertama,adalah berkaitan dengan praktikmoral, yang merupakan faktor yang sangat </a:t>
            </a:r>
            <a:r>
              <a:rPr lang="id-ID" dirty="0" smtClean="0"/>
              <a:t>dominan.Kedua,kata bersifat </a:t>
            </a:r>
            <a:r>
              <a:rPr lang="id-ID" dirty="0"/>
              <a:t>lebih fundamental (dan tetap berpijak pada </a:t>
            </a:r>
            <a:r>
              <a:rPr lang="id-ID" dirty="0" smtClean="0"/>
              <a:t>nilai-nilai etika/syariah </a:t>
            </a:r>
            <a:r>
              <a:rPr lang="id-ID" dirty="0"/>
              <a:t>dan moral</a:t>
            </a:r>
            <a:r>
              <a:rPr lang="id-ID" dirty="0" smtClean="0"/>
              <a:t>).</a:t>
            </a:r>
          </a:p>
          <a:p>
            <a:r>
              <a:rPr lang="id-ID" dirty="0" smtClean="0"/>
              <a:t>3.Prinsip Kebenaran Prinsip </a:t>
            </a:r>
            <a:r>
              <a:rPr lang="id-ID" dirty="0"/>
              <a:t>kebenaran ini sebenarnya tidak dapat dilepaskan </a:t>
            </a:r>
            <a:r>
              <a:rPr lang="id-ID" dirty="0" smtClean="0"/>
              <a:t>dengan prinsip </a:t>
            </a:r>
            <a:r>
              <a:rPr lang="id-ID" dirty="0"/>
              <a:t>keadilan. Kebenaran di dalam Al-Quran </a:t>
            </a:r>
            <a:r>
              <a:rPr lang="id-ID" dirty="0" smtClean="0"/>
              <a:t>tidak diperbolehkan </a:t>
            </a:r>
            <a:r>
              <a:rPr lang="id-ID" dirty="0"/>
              <a:t>untuk </a:t>
            </a:r>
            <a:r>
              <a:rPr lang="id-ID" dirty="0" smtClean="0"/>
              <a:t>dicampur adukkan </a:t>
            </a:r>
            <a:r>
              <a:rPr lang="id-ID" dirty="0"/>
              <a:t>dengan kebathilan. Al-Quran telah menggariskan, bahwa ukuran, alat atau </a:t>
            </a:r>
            <a:r>
              <a:rPr lang="id-ID" dirty="0" smtClean="0"/>
              <a:t>instrument untuk </a:t>
            </a:r>
            <a:r>
              <a:rPr lang="id-ID" dirty="0"/>
              <a:t>menetapkan kebenaran tidaklah didasarkan pada nafsu.</a:t>
            </a:r>
          </a:p>
        </p:txBody>
      </p:sp>
    </p:spTree>
    <p:extLst>
      <p:ext uri="{BB962C8B-B14F-4D97-AF65-F5344CB8AC3E}">
        <p14:creationId xmlns:p14="http://schemas.microsoft.com/office/powerpoint/2010/main" val="3304727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37625"/>
            <a:ext cx="9144000" cy="422031"/>
          </a:xfrm>
        </p:spPr>
        <p:txBody>
          <a:bodyPr>
            <a:noAutofit/>
          </a:bodyPr>
          <a:lstStyle/>
          <a:p>
            <a:r>
              <a:rPr lang="id-ID" sz="3600" dirty="0" smtClean="0"/>
              <a:t>Landsan Hukum -Hadizt</a:t>
            </a:r>
            <a:endParaRPr lang="id-ID" sz="3600" dirty="0"/>
          </a:p>
        </p:txBody>
      </p:sp>
      <p:sp>
        <p:nvSpPr>
          <p:cNvPr id="3" name="Subtitle 2"/>
          <p:cNvSpPr>
            <a:spLocks noGrp="1"/>
          </p:cNvSpPr>
          <p:nvPr>
            <p:ph type="subTitle" idx="1"/>
          </p:nvPr>
        </p:nvSpPr>
        <p:spPr>
          <a:xfrm>
            <a:off x="1523999" y="914399"/>
            <a:ext cx="9491003" cy="5247249"/>
          </a:xfrm>
        </p:spPr>
        <p:txBody>
          <a:bodyPr>
            <a:normAutofit fontScale="92500" lnSpcReduction="10000"/>
          </a:bodyPr>
          <a:lstStyle/>
          <a:p>
            <a:endParaRPr lang="id-ID" dirty="0" smtClean="0"/>
          </a:p>
          <a:p>
            <a:r>
              <a:rPr lang="ar-SA" dirty="0" smtClean="0"/>
              <a:t>ف</a:t>
            </a:r>
            <a:r>
              <a:rPr lang="ar-SA" sz="4000" dirty="0" smtClean="0"/>
              <a:t>َالأَوَّلُ </a:t>
            </a:r>
            <a:r>
              <a:rPr lang="ar-SA" sz="4000" dirty="0"/>
              <a:t>: عَن ابْنِ مَسْعُودٍ رضي اللَّه عنه عن النَّبِيَّ </a:t>
            </a:r>
            <a:r>
              <a:rPr lang="ar-SA" sz="4000" dirty="0" smtClean="0"/>
              <a:t>صَلّى </a:t>
            </a:r>
            <a:r>
              <a:rPr lang="ar-SA" sz="4000" dirty="0"/>
              <a:t>اللهُ عَلَيْهِ وسَلَّم قال :  إِنَّ الصَّدْقَ يَهْدِي إِلَى الْبِرِّ وَإِنَّ الْبِرَّ يَهْدِي إِلَى الجَنَّةِ ، وَإِنَّ الرَّجُلَ ليصْدُقُ حَتَّى يُكتَبَ عِنْدَ اللَّهِ صِدِّيقاً ، وإِنَّ الْكَذِبَ يَهْدِي إِلَى الفجُورِ وَإِنَّ الفجُورَ يَهْدِي إِلَى النَّارِ ، وَإِنَّ الرَّجُلَ لَيَكْذِبُ حَتَّى يُكتَبَ عِنْدَ اللَّهِ كَذَّاباً </a:t>
            </a:r>
            <a:r>
              <a:rPr lang="ar-SA" sz="4000" dirty="0" smtClean="0"/>
              <a:t>متفقٌ عليه</a:t>
            </a:r>
            <a:endParaRPr lang="id-ID" sz="4000" dirty="0" smtClean="0"/>
          </a:p>
          <a:p>
            <a:r>
              <a:rPr lang="en-US" sz="4000" dirty="0" smtClean="0"/>
              <a:t> </a:t>
            </a:r>
            <a:r>
              <a:rPr lang="en-US" dirty="0"/>
              <a:t>Dari </a:t>
            </a:r>
            <a:r>
              <a:rPr lang="en-US" dirty="0" err="1"/>
              <a:t>Ibnu</a:t>
            </a:r>
            <a:r>
              <a:rPr lang="en-US" dirty="0"/>
              <a:t> </a:t>
            </a:r>
            <a:r>
              <a:rPr lang="en-US" dirty="0" err="1"/>
              <a:t>Mas’ud</a:t>
            </a:r>
            <a:r>
              <a:rPr lang="en-US" dirty="0"/>
              <a:t> </a:t>
            </a:r>
            <a:r>
              <a:rPr lang="ar-SA" dirty="0"/>
              <a:t>رضي الله عنه</a:t>
            </a:r>
            <a:r>
              <a:rPr lang="en-US" dirty="0"/>
              <a:t> </a:t>
            </a:r>
            <a:r>
              <a:rPr lang="en-US" dirty="0" err="1"/>
              <a:t>dari</a:t>
            </a:r>
            <a:r>
              <a:rPr lang="en-US" dirty="0"/>
              <a:t> </a:t>
            </a:r>
            <a:r>
              <a:rPr lang="en-US" dirty="0" err="1"/>
              <a:t>Nabi</a:t>
            </a:r>
            <a:r>
              <a:rPr lang="en-US" dirty="0"/>
              <a:t> </a:t>
            </a:r>
            <a:r>
              <a:rPr lang="ar-SA" dirty="0"/>
              <a:t>صلی الله عليه وسلم</a:t>
            </a:r>
            <a:r>
              <a:rPr lang="en-US" dirty="0"/>
              <a:t>, </a:t>
            </a:r>
            <a:r>
              <a:rPr lang="en-US" dirty="0" err="1"/>
              <a:t>sabdanya</a:t>
            </a:r>
            <a:r>
              <a:rPr lang="en-US" dirty="0"/>
              <a:t>: “</a:t>
            </a:r>
            <a:r>
              <a:rPr lang="en-US" i="1" dirty="0" err="1"/>
              <a:t>Sesungguhnya</a:t>
            </a:r>
            <a:r>
              <a:rPr lang="en-US" i="1" dirty="0"/>
              <a:t> </a:t>
            </a:r>
            <a:r>
              <a:rPr lang="en-US" i="1" dirty="0" err="1"/>
              <a:t>Kejujuran</a:t>
            </a:r>
            <a:r>
              <a:rPr lang="en-US" i="1" dirty="0"/>
              <a:t> </a:t>
            </a:r>
            <a:r>
              <a:rPr lang="en-US" i="1" dirty="0" err="1"/>
              <a:t>itu</a:t>
            </a:r>
            <a:r>
              <a:rPr lang="en-US" i="1" dirty="0"/>
              <a:t> </a:t>
            </a:r>
            <a:r>
              <a:rPr lang="en-US" i="1" dirty="0" err="1"/>
              <a:t>menunjukkan</a:t>
            </a:r>
            <a:r>
              <a:rPr lang="en-US" i="1" dirty="0"/>
              <a:t> </a:t>
            </a:r>
            <a:r>
              <a:rPr lang="en-US" i="1" dirty="0" err="1"/>
              <a:t>kepada</a:t>
            </a:r>
            <a:r>
              <a:rPr lang="en-US" i="1" dirty="0"/>
              <a:t> </a:t>
            </a:r>
            <a:r>
              <a:rPr lang="en-US" i="1" dirty="0" err="1"/>
              <a:t>kebaikan</a:t>
            </a:r>
            <a:r>
              <a:rPr lang="en-US" i="1" dirty="0"/>
              <a:t> </a:t>
            </a:r>
            <a:r>
              <a:rPr lang="en-US" i="1" dirty="0" err="1"/>
              <a:t>dan</a:t>
            </a:r>
            <a:r>
              <a:rPr lang="en-US" i="1" dirty="0"/>
              <a:t> </a:t>
            </a:r>
            <a:r>
              <a:rPr lang="en-US" i="1" dirty="0" err="1"/>
              <a:t>sesungguhnya</a:t>
            </a:r>
            <a:r>
              <a:rPr lang="en-US" i="1" dirty="0"/>
              <a:t> </a:t>
            </a:r>
            <a:r>
              <a:rPr lang="en-US" i="1" dirty="0" err="1"/>
              <a:t>kebaikan</a:t>
            </a:r>
            <a:r>
              <a:rPr lang="en-US" i="1" dirty="0"/>
              <a:t> </a:t>
            </a:r>
            <a:r>
              <a:rPr lang="en-US" i="1" dirty="0" err="1"/>
              <a:t>itu</a:t>
            </a:r>
            <a:r>
              <a:rPr lang="en-US" i="1" dirty="0"/>
              <a:t> </a:t>
            </a:r>
            <a:r>
              <a:rPr lang="en-US" i="1" dirty="0" err="1"/>
              <a:t>menunjukkan</a:t>
            </a:r>
            <a:r>
              <a:rPr lang="en-US" i="1" dirty="0"/>
              <a:t> </a:t>
            </a:r>
            <a:r>
              <a:rPr lang="en-US" i="1" dirty="0" err="1"/>
              <a:t>ke</a:t>
            </a:r>
            <a:r>
              <a:rPr lang="en-US" i="1" dirty="0"/>
              <a:t> </a:t>
            </a:r>
            <a:r>
              <a:rPr lang="en-US" i="1" dirty="0" err="1"/>
              <a:t>syurga</a:t>
            </a:r>
            <a:r>
              <a:rPr lang="en-US" i="1" dirty="0"/>
              <a:t> </a:t>
            </a:r>
            <a:r>
              <a:rPr lang="en-US" i="1" dirty="0" err="1"/>
              <a:t>dan</a:t>
            </a:r>
            <a:r>
              <a:rPr lang="en-US" i="1" dirty="0"/>
              <a:t> </a:t>
            </a:r>
            <a:r>
              <a:rPr lang="en-US" i="1" dirty="0" err="1"/>
              <a:t>sesungguhnya</a:t>
            </a:r>
            <a:r>
              <a:rPr lang="en-US" i="1" dirty="0"/>
              <a:t> </a:t>
            </a:r>
            <a:r>
              <a:rPr lang="en-US" i="1" dirty="0" err="1"/>
              <a:t>seseorang</a:t>
            </a:r>
            <a:r>
              <a:rPr lang="en-US" i="1" dirty="0"/>
              <a:t> </a:t>
            </a:r>
            <a:r>
              <a:rPr lang="en-US" i="1" dirty="0" err="1"/>
              <a:t>selalu</a:t>
            </a:r>
            <a:r>
              <a:rPr lang="en-US" i="1" dirty="0"/>
              <a:t> </a:t>
            </a:r>
            <a:r>
              <a:rPr lang="en-US" i="1" dirty="0" err="1"/>
              <a:t>berbuat</a:t>
            </a:r>
            <a:r>
              <a:rPr lang="en-US" i="1" dirty="0"/>
              <a:t> </a:t>
            </a:r>
            <a:r>
              <a:rPr lang="en-US" i="1" dirty="0" err="1"/>
              <a:t>jujur</a:t>
            </a:r>
            <a:r>
              <a:rPr lang="en-US" i="1" dirty="0"/>
              <a:t> </a:t>
            </a:r>
            <a:r>
              <a:rPr lang="en-US" i="1" dirty="0" err="1"/>
              <a:t>sehingga</a:t>
            </a:r>
            <a:r>
              <a:rPr lang="en-US" i="1" dirty="0"/>
              <a:t> </a:t>
            </a:r>
            <a:r>
              <a:rPr lang="en-US" i="1" dirty="0" err="1"/>
              <a:t>dicatatlah</a:t>
            </a:r>
            <a:r>
              <a:rPr lang="en-US" i="1" dirty="0"/>
              <a:t> di </a:t>
            </a:r>
            <a:r>
              <a:rPr lang="en-US" i="1" dirty="0" err="1"/>
              <a:t>sisi</a:t>
            </a:r>
            <a:r>
              <a:rPr lang="en-US" i="1" dirty="0"/>
              <a:t> Allah </a:t>
            </a:r>
            <a:r>
              <a:rPr lang="en-US" i="1" dirty="0" err="1"/>
              <a:t>sebagai</a:t>
            </a:r>
            <a:r>
              <a:rPr lang="en-US" i="1" dirty="0"/>
              <a:t> </a:t>
            </a:r>
            <a:r>
              <a:rPr lang="en-US" i="1" dirty="0" err="1"/>
              <a:t>seorang</a:t>
            </a:r>
            <a:r>
              <a:rPr lang="en-US" i="1" dirty="0"/>
              <a:t> yang </a:t>
            </a:r>
            <a:r>
              <a:rPr lang="en-US" i="1" dirty="0" err="1"/>
              <a:t>jujur</a:t>
            </a:r>
            <a:r>
              <a:rPr lang="en-US" i="1" dirty="0"/>
              <a:t>. Dan </a:t>
            </a:r>
            <a:r>
              <a:rPr lang="en-US" i="1" dirty="0" err="1"/>
              <a:t>sesungguhnya</a:t>
            </a:r>
            <a:r>
              <a:rPr lang="en-US" i="1" dirty="0"/>
              <a:t> </a:t>
            </a:r>
            <a:r>
              <a:rPr lang="en-US" i="1" dirty="0" err="1"/>
              <a:t>dusta</a:t>
            </a:r>
            <a:r>
              <a:rPr lang="en-US" i="1" dirty="0"/>
              <a:t> </a:t>
            </a:r>
            <a:r>
              <a:rPr lang="en-US" i="1" dirty="0" err="1"/>
              <a:t>itu</a:t>
            </a:r>
            <a:r>
              <a:rPr lang="en-US" i="1" dirty="0"/>
              <a:t> </a:t>
            </a:r>
            <a:r>
              <a:rPr lang="en-US" i="1" dirty="0" err="1"/>
              <a:t>menunjukkan</a:t>
            </a:r>
            <a:r>
              <a:rPr lang="en-US" i="1" dirty="0"/>
              <a:t> </a:t>
            </a:r>
            <a:r>
              <a:rPr lang="en-US" i="1" dirty="0" err="1"/>
              <a:t>kepada</a:t>
            </a:r>
            <a:r>
              <a:rPr lang="en-US" i="1" dirty="0"/>
              <a:t> </a:t>
            </a:r>
            <a:r>
              <a:rPr lang="en-US" i="1" dirty="0" err="1"/>
              <a:t>Kejahatan</a:t>
            </a:r>
            <a:r>
              <a:rPr lang="en-US" i="1" dirty="0"/>
              <a:t> </a:t>
            </a:r>
            <a:r>
              <a:rPr lang="en-US" i="1" dirty="0" err="1"/>
              <a:t>dan</a:t>
            </a:r>
            <a:r>
              <a:rPr lang="en-US" i="1" dirty="0"/>
              <a:t> </a:t>
            </a:r>
            <a:r>
              <a:rPr lang="en-US" i="1" dirty="0" err="1"/>
              <a:t>sesungguhnya</a:t>
            </a:r>
            <a:r>
              <a:rPr lang="en-US" i="1" dirty="0"/>
              <a:t> </a:t>
            </a:r>
            <a:r>
              <a:rPr lang="en-US" i="1" dirty="0" err="1"/>
              <a:t>Kejahatan</a:t>
            </a:r>
            <a:r>
              <a:rPr lang="en-US" i="1" dirty="0"/>
              <a:t> </a:t>
            </a:r>
            <a:r>
              <a:rPr lang="en-US" i="1" dirty="0" err="1"/>
              <a:t>itu</a:t>
            </a:r>
            <a:r>
              <a:rPr lang="en-US" i="1" dirty="0"/>
              <a:t> </a:t>
            </a:r>
            <a:r>
              <a:rPr lang="en-US" i="1" dirty="0" err="1"/>
              <a:t>menunjukkan</a:t>
            </a:r>
            <a:r>
              <a:rPr lang="en-US" i="1" dirty="0"/>
              <a:t> </a:t>
            </a:r>
            <a:r>
              <a:rPr lang="en-US" i="1" dirty="0" err="1"/>
              <a:t>kepada</a:t>
            </a:r>
            <a:r>
              <a:rPr lang="en-US" i="1" dirty="0"/>
              <a:t> </a:t>
            </a:r>
            <a:r>
              <a:rPr lang="en-US" i="1" dirty="0" err="1"/>
              <a:t>neraka</a:t>
            </a:r>
            <a:r>
              <a:rPr lang="en-US" i="1" dirty="0"/>
              <a:t> </a:t>
            </a:r>
            <a:r>
              <a:rPr lang="en-US" i="1" dirty="0" err="1"/>
              <a:t>dan</a:t>
            </a:r>
            <a:r>
              <a:rPr lang="en-US" i="1" dirty="0"/>
              <a:t> </a:t>
            </a:r>
            <a:r>
              <a:rPr lang="en-US" i="1" dirty="0" err="1"/>
              <a:t>sesungguhnya</a:t>
            </a:r>
            <a:r>
              <a:rPr lang="en-US" i="1" dirty="0"/>
              <a:t> </a:t>
            </a:r>
            <a:r>
              <a:rPr lang="en-US" i="1" dirty="0" err="1"/>
              <a:t>seseorang</a:t>
            </a:r>
            <a:r>
              <a:rPr lang="en-US" i="1" dirty="0"/>
              <a:t>  yang </a:t>
            </a:r>
            <a:r>
              <a:rPr lang="en-US" i="1" dirty="0" err="1"/>
              <a:t>selalu</a:t>
            </a:r>
            <a:r>
              <a:rPr lang="en-US" i="1" dirty="0"/>
              <a:t> </a:t>
            </a:r>
            <a:r>
              <a:rPr lang="en-US" i="1" dirty="0" err="1"/>
              <a:t>berdusta</a:t>
            </a:r>
            <a:r>
              <a:rPr lang="en-US" i="1" dirty="0"/>
              <a:t> </a:t>
            </a:r>
            <a:r>
              <a:rPr lang="en-US" i="1" dirty="0" err="1"/>
              <a:t>maka</a:t>
            </a:r>
            <a:r>
              <a:rPr lang="en-US" i="1" dirty="0"/>
              <a:t> </a:t>
            </a:r>
            <a:r>
              <a:rPr lang="en-US" i="1" dirty="0" err="1"/>
              <a:t>dicatatlah</a:t>
            </a:r>
            <a:r>
              <a:rPr lang="en-US" i="1" dirty="0"/>
              <a:t> di </a:t>
            </a:r>
            <a:r>
              <a:rPr lang="en-US" i="1" dirty="0" err="1"/>
              <a:t>sisi</a:t>
            </a:r>
            <a:r>
              <a:rPr lang="en-US" i="1" dirty="0"/>
              <a:t> Allah </a:t>
            </a:r>
            <a:r>
              <a:rPr lang="en-US" i="1" dirty="0" err="1"/>
              <a:t>sebagai</a:t>
            </a:r>
            <a:r>
              <a:rPr lang="en-US" i="1" dirty="0"/>
              <a:t> </a:t>
            </a:r>
            <a:r>
              <a:rPr lang="en-US" i="1" dirty="0" err="1"/>
              <a:t>seorang</a:t>
            </a:r>
            <a:r>
              <a:rPr lang="en-US" i="1" dirty="0"/>
              <a:t> yang </a:t>
            </a:r>
            <a:r>
              <a:rPr lang="en-US" i="1" dirty="0" err="1"/>
              <a:t>pendusta</a:t>
            </a:r>
            <a:r>
              <a:rPr lang="en-US" dirty="0"/>
              <a:t>.” (</a:t>
            </a:r>
            <a:r>
              <a:rPr lang="en-US" dirty="0" err="1"/>
              <a:t>Muttafaq</a:t>
            </a:r>
            <a:r>
              <a:rPr lang="en-US" dirty="0"/>
              <a:t> ‘</a:t>
            </a:r>
            <a:r>
              <a:rPr lang="en-US" dirty="0" err="1"/>
              <a:t>alaih</a:t>
            </a:r>
            <a:r>
              <a:rPr lang="en-US" dirty="0"/>
              <a:t>).</a:t>
            </a:r>
            <a:r>
              <a:rPr lang="en-US" b="1" dirty="0"/>
              <a:t>	</a:t>
            </a:r>
            <a:endParaRPr lang="id-ID" dirty="0"/>
          </a:p>
        </p:txBody>
      </p:sp>
    </p:spTree>
    <p:extLst>
      <p:ext uri="{BB962C8B-B14F-4D97-AF65-F5344CB8AC3E}">
        <p14:creationId xmlns:p14="http://schemas.microsoft.com/office/powerpoint/2010/main" val="2299724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0286" y="203200"/>
            <a:ext cx="10377714" cy="486117"/>
          </a:xfrm>
        </p:spPr>
        <p:txBody>
          <a:bodyPr>
            <a:noAutofit/>
          </a:bodyPr>
          <a:lstStyle/>
          <a:p>
            <a:r>
              <a:rPr lang="id-ID" sz="3600" dirty="0" smtClean="0"/>
              <a:t>Dasar Hukum Ijma (Kesepakatan)</a:t>
            </a:r>
            <a:endParaRPr lang="id-ID" sz="3600" dirty="0"/>
          </a:p>
        </p:txBody>
      </p:sp>
      <p:sp>
        <p:nvSpPr>
          <p:cNvPr id="3" name="Subtitle 2"/>
          <p:cNvSpPr>
            <a:spLocks noGrp="1"/>
          </p:cNvSpPr>
          <p:nvPr>
            <p:ph type="subTitle" idx="1"/>
          </p:nvPr>
        </p:nvSpPr>
        <p:spPr>
          <a:xfrm>
            <a:off x="145143" y="1627833"/>
            <a:ext cx="9294055" cy="4487593"/>
          </a:xfrm>
        </p:spPr>
        <p:txBody>
          <a:bodyPr>
            <a:noAutofit/>
          </a:bodyPr>
          <a:lstStyle/>
          <a:p>
            <a:r>
              <a:rPr lang="en-US" sz="3600" dirty="0" err="1"/>
              <a:t>Keberadaan</a:t>
            </a:r>
            <a:r>
              <a:rPr lang="en-US" sz="3600" dirty="0"/>
              <a:t> Accounting and Auditing Organization for Islamic Financial Institution (AAOIFI) </a:t>
            </a:r>
            <a:r>
              <a:rPr lang="en-US" sz="3600" dirty="0" err="1"/>
              <a:t>adalah</a:t>
            </a:r>
            <a:r>
              <a:rPr lang="en-US" sz="3600" dirty="0"/>
              <a:t> </a:t>
            </a:r>
            <a:r>
              <a:rPr lang="en-US" sz="3600" dirty="0" err="1"/>
              <a:t>salah</a:t>
            </a:r>
            <a:r>
              <a:rPr lang="en-US" sz="3600" dirty="0"/>
              <a:t> </a:t>
            </a:r>
            <a:r>
              <a:rPr lang="en-US" sz="3600" dirty="0" err="1"/>
              <a:t>satu</a:t>
            </a:r>
            <a:r>
              <a:rPr lang="en-US" sz="3600" dirty="0"/>
              <a:t> </a:t>
            </a:r>
            <a:r>
              <a:rPr lang="en-US" sz="3600" dirty="0" err="1"/>
              <a:t>bentuk</a:t>
            </a:r>
            <a:r>
              <a:rPr lang="en-US" sz="3600" dirty="0"/>
              <a:t> </a:t>
            </a:r>
            <a:r>
              <a:rPr lang="en-US" sz="3600" dirty="0" err="1"/>
              <a:t>Ijma</a:t>
            </a:r>
            <a:r>
              <a:rPr lang="en-US" sz="3600" dirty="0"/>
              <a:t>' . AAOIFI </a:t>
            </a:r>
            <a:r>
              <a:rPr lang="en-US" sz="3600" dirty="0" err="1"/>
              <a:t>adalah</a:t>
            </a:r>
            <a:r>
              <a:rPr lang="en-US" sz="3600" dirty="0"/>
              <a:t>  </a:t>
            </a:r>
            <a:r>
              <a:rPr lang="en-US" sz="3600" dirty="0" err="1"/>
              <a:t>organisasi</a:t>
            </a:r>
            <a:r>
              <a:rPr lang="en-US" sz="3600" dirty="0"/>
              <a:t> independent </a:t>
            </a:r>
            <a:r>
              <a:rPr lang="en-US" sz="3600" dirty="0" err="1"/>
              <a:t>internasional</a:t>
            </a:r>
            <a:r>
              <a:rPr lang="en-US" sz="3600" dirty="0"/>
              <a:t> yang </a:t>
            </a:r>
            <a:r>
              <a:rPr lang="en-US" sz="3600" dirty="0" err="1"/>
              <a:t>menaungi</a:t>
            </a:r>
            <a:r>
              <a:rPr lang="en-US" sz="3600" dirty="0"/>
              <a:t> </a:t>
            </a:r>
            <a:r>
              <a:rPr lang="en-US" sz="3600" dirty="0" err="1"/>
              <a:t>lebih</a:t>
            </a:r>
            <a:r>
              <a:rPr lang="en-US" sz="3600" dirty="0"/>
              <a:t> </a:t>
            </a:r>
            <a:r>
              <a:rPr lang="en-US" sz="3600" dirty="0" err="1"/>
              <a:t>dari</a:t>
            </a:r>
            <a:r>
              <a:rPr lang="en-US" sz="3600" dirty="0"/>
              <a:t> 200 member </a:t>
            </a:r>
            <a:r>
              <a:rPr lang="en-US" sz="3600" dirty="0" err="1"/>
              <a:t>dari</a:t>
            </a:r>
            <a:r>
              <a:rPr lang="en-US" sz="3600" dirty="0"/>
              <a:t> 40 </a:t>
            </a:r>
            <a:r>
              <a:rPr lang="en-US" sz="3600" dirty="0" err="1"/>
              <a:t>negara</a:t>
            </a:r>
            <a:r>
              <a:rPr lang="en-US" sz="3600" dirty="0"/>
              <a:t> </a:t>
            </a:r>
            <a:r>
              <a:rPr lang="en-US" sz="3600" dirty="0" err="1"/>
              <a:t>termasuk</a:t>
            </a:r>
            <a:r>
              <a:rPr lang="en-US" sz="3600" dirty="0"/>
              <a:t> bank central, </a:t>
            </a:r>
            <a:r>
              <a:rPr lang="en-US" sz="3600" dirty="0" err="1"/>
              <a:t>institusi</a:t>
            </a:r>
            <a:r>
              <a:rPr lang="en-US" sz="3600" dirty="0"/>
              <a:t> </a:t>
            </a:r>
            <a:r>
              <a:rPr lang="en-US" sz="3600" dirty="0" err="1"/>
              <a:t>keuangan</a:t>
            </a:r>
            <a:r>
              <a:rPr lang="en-US" sz="3600" dirty="0"/>
              <a:t> </a:t>
            </a:r>
            <a:r>
              <a:rPr lang="en-US" sz="3600" dirty="0" err="1"/>
              <a:t>islam</a:t>
            </a:r>
            <a:r>
              <a:rPr lang="en-US" sz="3600" dirty="0"/>
              <a:t> </a:t>
            </a:r>
            <a:r>
              <a:rPr lang="en-US" sz="3600" dirty="0" err="1"/>
              <a:t>dan</a:t>
            </a:r>
            <a:r>
              <a:rPr lang="en-US" sz="3600" dirty="0"/>
              <a:t> </a:t>
            </a:r>
            <a:r>
              <a:rPr lang="en-US" sz="3600" dirty="0" err="1"/>
              <a:t>partisipan</a:t>
            </a:r>
            <a:r>
              <a:rPr lang="en-US" sz="3600" dirty="0"/>
              <a:t> lain </a:t>
            </a:r>
            <a:r>
              <a:rPr lang="en-US" sz="3600" dirty="0" err="1"/>
              <a:t>dari</a:t>
            </a:r>
            <a:r>
              <a:rPr lang="en-US" sz="3600" dirty="0"/>
              <a:t> bank </a:t>
            </a:r>
            <a:r>
              <a:rPr lang="en-US" sz="3600" dirty="0" err="1"/>
              <a:t>islam</a:t>
            </a:r>
            <a:r>
              <a:rPr lang="en-US" sz="3600" dirty="0"/>
              <a:t> </a:t>
            </a:r>
            <a:r>
              <a:rPr lang="en-US" sz="3600" dirty="0" err="1"/>
              <a:t>internasional</a:t>
            </a:r>
            <a:r>
              <a:rPr lang="en-US" sz="3600" dirty="0"/>
              <a:t> </a:t>
            </a:r>
            <a:r>
              <a:rPr lang="en-US" sz="3600" dirty="0" err="1"/>
              <a:t>dan</a:t>
            </a:r>
            <a:r>
              <a:rPr lang="en-US" sz="3600" dirty="0"/>
              <a:t> industry </a:t>
            </a:r>
            <a:r>
              <a:rPr lang="en-US" sz="3600" dirty="0" err="1"/>
              <a:t>keuangan</a:t>
            </a:r>
            <a:r>
              <a:rPr lang="en-US" sz="3600" dirty="0"/>
              <a:t> (</a:t>
            </a:r>
            <a:r>
              <a:rPr lang="en-US" sz="3600" dirty="0" err="1"/>
              <a:t>wordwide</a:t>
            </a:r>
            <a:r>
              <a:rPr lang="en-US" sz="3600" dirty="0"/>
              <a:t>).</a:t>
            </a:r>
            <a:endParaRPr lang="id-ID" sz="3600" dirty="0"/>
          </a:p>
        </p:txBody>
      </p:sp>
    </p:spTree>
    <p:extLst>
      <p:ext uri="{BB962C8B-B14F-4D97-AF65-F5344CB8AC3E}">
        <p14:creationId xmlns:p14="http://schemas.microsoft.com/office/powerpoint/2010/main" val="2814463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34572"/>
            <a:ext cx="9144000" cy="467286"/>
          </a:xfrm>
        </p:spPr>
        <p:txBody>
          <a:bodyPr>
            <a:noAutofit/>
          </a:bodyPr>
          <a:lstStyle/>
          <a:p>
            <a:r>
              <a:rPr lang="id-ID" sz="3200" b="1" dirty="0"/>
              <a:t>10 PSAK mengenai pelaporan keuangan syariah</a:t>
            </a:r>
          </a:p>
        </p:txBody>
      </p:sp>
      <p:sp>
        <p:nvSpPr>
          <p:cNvPr id="3" name="Subtitle 2"/>
          <p:cNvSpPr>
            <a:spLocks noGrp="1"/>
          </p:cNvSpPr>
          <p:nvPr>
            <p:ph type="subTitle" idx="1"/>
          </p:nvPr>
        </p:nvSpPr>
        <p:spPr>
          <a:xfrm>
            <a:off x="1524000" y="1026942"/>
            <a:ext cx="8900160" cy="5514535"/>
          </a:xfrm>
        </p:spPr>
        <p:txBody>
          <a:bodyPr>
            <a:noAutofit/>
          </a:bodyPr>
          <a:lstStyle/>
          <a:p>
            <a:r>
              <a:rPr lang="id-ID" sz="2800" dirty="0"/>
              <a:t>1.PSAK 101 tentang Penyajian Laporan Keuangan </a:t>
            </a:r>
            <a:r>
              <a:rPr lang="id-ID" sz="2800" dirty="0" smtClean="0"/>
              <a:t>Syariah</a:t>
            </a:r>
          </a:p>
          <a:p>
            <a:r>
              <a:rPr lang="id-ID" sz="2800" dirty="0" smtClean="0"/>
              <a:t>2.PSAK </a:t>
            </a:r>
            <a:r>
              <a:rPr lang="id-ID" sz="2800" dirty="0"/>
              <a:t>102 tentang Akuntansi </a:t>
            </a:r>
            <a:r>
              <a:rPr lang="id-ID" sz="2800" dirty="0" smtClean="0"/>
              <a:t>Murabahah</a:t>
            </a:r>
          </a:p>
          <a:p>
            <a:r>
              <a:rPr lang="id-ID" sz="2800" dirty="0" smtClean="0"/>
              <a:t>3.PSAK </a:t>
            </a:r>
            <a:r>
              <a:rPr lang="id-ID" sz="2800" dirty="0"/>
              <a:t>103 tentang Akuntansi </a:t>
            </a:r>
            <a:r>
              <a:rPr lang="id-ID" sz="2800" dirty="0" smtClean="0"/>
              <a:t>Salam</a:t>
            </a:r>
          </a:p>
          <a:p>
            <a:r>
              <a:rPr lang="id-ID" sz="2800" dirty="0" smtClean="0"/>
              <a:t>4.PSAK </a:t>
            </a:r>
            <a:r>
              <a:rPr lang="id-ID" sz="2800" dirty="0"/>
              <a:t>104 tentang Akuntansi </a:t>
            </a:r>
            <a:r>
              <a:rPr lang="id-ID" sz="2800" dirty="0" smtClean="0"/>
              <a:t>Istishna</a:t>
            </a:r>
          </a:p>
          <a:p>
            <a:r>
              <a:rPr lang="id-ID" sz="2800" dirty="0" smtClean="0"/>
              <a:t>5.PSAK </a:t>
            </a:r>
            <a:r>
              <a:rPr lang="id-ID" sz="2800" dirty="0"/>
              <a:t>105 tentang Akuntansi </a:t>
            </a:r>
            <a:r>
              <a:rPr lang="id-ID" sz="2800" dirty="0" smtClean="0"/>
              <a:t>Mudharabah</a:t>
            </a:r>
          </a:p>
          <a:p>
            <a:r>
              <a:rPr lang="id-ID" sz="2800" dirty="0" smtClean="0"/>
              <a:t>6.PSAK </a:t>
            </a:r>
            <a:r>
              <a:rPr lang="id-ID" sz="2800" dirty="0"/>
              <a:t>106 tentang Akuntansi </a:t>
            </a:r>
            <a:r>
              <a:rPr lang="id-ID" sz="2800" dirty="0" smtClean="0"/>
              <a:t>Musyarakah</a:t>
            </a:r>
          </a:p>
          <a:p>
            <a:r>
              <a:rPr lang="id-ID" sz="2800" dirty="0" smtClean="0"/>
              <a:t>7.PSAK </a:t>
            </a:r>
            <a:r>
              <a:rPr lang="id-ID" sz="2800" dirty="0"/>
              <a:t>107 tentang Akuntansi </a:t>
            </a:r>
            <a:r>
              <a:rPr lang="id-ID" sz="2800" dirty="0" smtClean="0"/>
              <a:t>Ijarah</a:t>
            </a:r>
          </a:p>
          <a:p>
            <a:r>
              <a:rPr lang="id-ID" sz="2800" dirty="0" smtClean="0"/>
              <a:t>8.PSAK </a:t>
            </a:r>
            <a:r>
              <a:rPr lang="id-ID" sz="2800" dirty="0"/>
              <a:t>108 tentang Akuntansi Transaksi Asuransi </a:t>
            </a:r>
            <a:r>
              <a:rPr lang="id-ID" sz="2800" dirty="0" smtClean="0"/>
              <a:t>Syariah</a:t>
            </a:r>
          </a:p>
          <a:p>
            <a:r>
              <a:rPr lang="id-ID" sz="2800" dirty="0" smtClean="0"/>
              <a:t>9.PSAK </a:t>
            </a:r>
            <a:r>
              <a:rPr lang="id-ID" sz="2800" dirty="0"/>
              <a:t>109 tentang Akuntansi Zakat dan </a:t>
            </a:r>
            <a:r>
              <a:rPr lang="id-ID" sz="2800" dirty="0" smtClean="0"/>
              <a:t>Infak/Sedekah</a:t>
            </a:r>
          </a:p>
          <a:p>
            <a:r>
              <a:rPr lang="id-ID" sz="2800" dirty="0" smtClean="0"/>
              <a:t>10.PSAK </a:t>
            </a:r>
            <a:r>
              <a:rPr lang="id-ID" sz="2800" dirty="0"/>
              <a:t>110 tentang Akuntansi Sukuk</a:t>
            </a:r>
          </a:p>
        </p:txBody>
      </p:sp>
    </p:spTree>
    <p:extLst>
      <p:ext uri="{BB962C8B-B14F-4D97-AF65-F5344CB8AC3E}">
        <p14:creationId xmlns:p14="http://schemas.microsoft.com/office/powerpoint/2010/main" val="570828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7625"/>
            <a:ext cx="9144000" cy="509489"/>
          </a:xfrm>
        </p:spPr>
        <p:txBody>
          <a:bodyPr>
            <a:noAutofit/>
          </a:bodyPr>
          <a:lstStyle/>
          <a:p>
            <a:r>
              <a:rPr lang="id-ID" sz="3600" b="1" dirty="0" smtClean="0"/>
              <a:t>PSAK Syariah di Indonesia</a:t>
            </a:r>
            <a:endParaRPr lang="id-ID" sz="3600" b="1" dirty="0"/>
          </a:p>
        </p:txBody>
      </p:sp>
      <p:sp>
        <p:nvSpPr>
          <p:cNvPr id="3" name="Subtitle 2"/>
          <p:cNvSpPr>
            <a:spLocks noGrp="1"/>
          </p:cNvSpPr>
          <p:nvPr>
            <p:ph type="subTitle" idx="1"/>
          </p:nvPr>
        </p:nvSpPr>
        <p:spPr>
          <a:xfrm>
            <a:off x="1524000" y="647114"/>
            <a:ext cx="9144000" cy="6210885"/>
          </a:xfrm>
        </p:spPr>
        <p:txBody>
          <a:bodyPr>
            <a:normAutofit/>
          </a:bodyPr>
          <a:lstStyle/>
          <a:p>
            <a:r>
              <a:rPr lang="id-ID" sz="2800" b="1" dirty="0" smtClean="0"/>
              <a:t>Kronologi PSAK Syariah</a:t>
            </a:r>
            <a:endParaRPr lang="id-ID" sz="2800" b="1" dirty="0"/>
          </a:p>
        </p:txBody>
      </p:sp>
      <p:graphicFrame>
        <p:nvGraphicFramePr>
          <p:cNvPr id="10" name="Table 9"/>
          <p:cNvGraphicFramePr>
            <a:graphicFrameLocks noGrp="1"/>
          </p:cNvGraphicFramePr>
          <p:nvPr>
            <p:extLst>
              <p:ext uri="{D42A27DB-BD31-4B8C-83A1-F6EECF244321}">
                <p14:modId xmlns:p14="http://schemas.microsoft.com/office/powerpoint/2010/main" val="2778208550"/>
              </p:ext>
            </p:extLst>
          </p:nvPr>
        </p:nvGraphicFramePr>
        <p:xfrm>
          <a:off x="1524000" y="1125415"/>
          <a:ext cx="9144000" cy="5570806"/>
        </p:xfrm>
        <a:graphic>
          <a:graphicData uri="http://schemas.openxmlformats.org/drawingml/2006/table">
            <a:tbl>
              <a:tblPr firstRow="1" firstCol="1" bandRow="1"/>
              <a:tblGrid>
                <a:gridCol w="1821099"/>
                <a:gridCol w="1254100"/>
                <a:gridCol w="1396523"/>
                <a:gridCol w="1449093"/>
                <a:gridCol w="3223185"/>
              </a:tblGrid>
              <a:tr h="506436">
                <a:tc>
                  <a:txBody>
                    <a:bodyPr/>
                    <a:lstStyle/>
                    <a:p>
                      <a:pPr algn="ctr"/>
                      <a:r>
                        <a:rPr lang="id-ID" sz="1600" b="1" dirty="0">
                          <a:solidFill>
                            <a:srgbClr val="000000"/>
                          </a:solidFill>
                          <a:effectLst/>
                        </a:rPr>
                        <a:t>PSAK</a:t>
                      </a:r>
                      <a:endParaRPr lang="id-ID" sz="1600" dirty="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id-ID" sz="1600" b="1" dirty="0">
                          <a:solidFill>
                            <a:srgbClr val="000000"/>
                          </a:solidFill>
                          <a:effectLst/>
                        </a:rPr>
                        <a:t>EXPOSURE DRAFT</a:t>
                      </a:r>
                      <a:endParaRPr lang="id-ID" sz="1600" dirty="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id-ID" sz="1600" b="1" dirty="0">
                          <a:solidFill>
                            <a:srgbClr val="000000"/>
                          </a:solidFill>
                          <a:effectLst/>
                        </a:rPr>
                        <a:t>TANGGAL PENGESAHAN</a:t>
                      </a:r>
                      <a:endParaRPr lang="id-ID" sz="1600" dirty="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id-ID" sz="1600" b="1" dirty="0">
                          <a:solidFill>
                            <a:srgbClr val="000000"/>
                          </a:solidFill>
                          <a:effectLst/>
                        </a:rPr>
                        <a:t>TANGGAL EFEKTIF</a:t>
                      </a:r>
                      <a:endParaRPr lang="id-ID" sz="1600" dirty="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id-ID" sz="1600" b="1" dirty="0">
                          <a:solidFill>
                            <a:srgbClr val="000000"/>
                          </a:solidFill>
                          <a:effectLst/>
                        </a:rPr>
                        <a:t>KETERANGAN</a:t>
                      </a:r>
                      <a:endParaRPr lang="id-ID" sz="1600" dirty="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19310">
                <a:tc>
                  <a:txBody>
                    <a:bodyPr/>
                    <a:lstStyle/>
                    <a:p>
                      <a:r>
                        <a:rPr lang="id-ID" sz="1600" b="1">
                          <a:solidFill>
                            <a:srgbClr val="000000"/>
                          </a:solidFill>
                          <a:effectLst/>
                        </a:rPr>
                        <a:t>PSAK 59 (2002)</a:t>
                      </a:r>
                      <a:endParaRPr lang="id-ID" sz="1600">
                        <a:effectLst/>
                      </a:endParaRPr>
                    </a:p>
                    <a:p>
                      <a:r>
                        <a:rPr lang="id-ID" sz="1600" b="1">
                          <a:solidFill>
                            <a:srgbClr val="000000"/>
                          </a:solidFill>
                          <a:effectLst/>
                        </a:rPr>
                        <a:t>Akuntansi Perbankan Syariah</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1 Juni 2001</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1 Mei 2002</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1 Januari 2003</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Sebagian paragraf PSAK 59 telah dicabut dan digantikan dengan PSAK 101-107 kecuali transaksi </a:t>
                      </a:r>
                      <a:r>
                        <a:rPr lang="id-ID" sz="1600" i="1">
                          <a:solidFill>
                            <a:srgbClr val="000000"/>
                          </a:solidFill>
                          <a:effectLst/>
                        </a:rPr>
                        <a:t>Wadiah</a:t>
                      </a:r>
                      <a:r>
                        <a:rPr lang="id-ID" sz="1600">
                          <a:solidFill>
                            <a:srgbClr val="000000"/>
                          </a:solidFill>
                          <a:effectLst/>
                        </a:rPr>
                        <a:t> (paragraf 134-138), </a:t>
                      </a:r>
                      <a:r>
                        <a:rPr lang="id-ID" sz="1600" i="1">
                          <a:solidFill>
                            <a:srgbClr val="000000"/>
                          </a:solidFill>
                          <a:effectLst/>
                        </a:rPr>
                        <a:t>Qardh</a:t>
                      </a:r>
                      <a:r>
                        <a:rPr lang="id-ID" sz="1600">
                          <a:solidFill>
                            <a:srgbClr val="000000"/>
                          </a:solidFill>
                          <a:effectLst/>
                        </a:rPr>
                        <a:t> (paragraf 139-143), dan </a:t>
                      </a:r>
                      <a:r>
                        <a:rPr lang="id-ID" sz="1600" i="1">
                          <a:solidFill>
                            <a:srgbClr val="000000"/>
                          </a:solidFill>
                          <a:effectLst/>
                        </a:rPr>
                        <a:t>Sharf </a:t>
                      </a:r>
                      <a:r>
                        <a:rPr lang="id-ID" sz="1600">
                          <a:solidFill>
                            <a:srgbClr val="000000"/>
                          </a:solidFill>
                          <a:effectLst/>
                        </a:rPr>
                        <a:t>(paragraf 144-150)</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1266093">
                <a:tc>
                  <a:txBody>
                    <a:bodyPr/>
                    <a:lstStyle/>
                    <a:p>
                      <a:r>
                        <a:rPr lang="id-ID" sz="1600" b="1">
                          <a:solidFill>
                            <a:srgbClr val="000000"/>
                          </a:solidFill>
                          <a:effectLst/>
                        </a:rPr>
                        <a:t>Kerangka Dasar Penyusunan dan Penyajian Laporan Keuangan Syariah (KDPPLKS) (2007)</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1 Juni 2001</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27 Juni 2007</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1 Januari 2008</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dirty="0">
                          <a:solidFill>
                            <a:srgbClr val="000000"/>
                          </a:solidFill>
                          <a:effectLst/>
                        </a:rPr>
                        <a:t>Menggantikan Kerangka Dasar Penyusunan dan Penyajian Laporan Keuangan Bank Syariah</a:t>
                      </a:r>
                      <a:endParaRPr lang="id-ID" sz="1600" dirty="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2874">
                <a:tc>
                  <a:txBody>
                    <a:bodyPr/>
                    <a:lstStyle/>
                    <a:p>
                      <a:r>
                        <a:rPr lang="id-ID" sz="1600" b="1">
                          <a:solidFill>
                            <a:srgbClr val="000000"/>
                          </a:solidFill>
                          <a:effectLst/>
                        </a:rPr>
                        <a:t>PSAK 101 (2007)</a:t>
                      </a:r>
                      <a:endParaRPr lang="id-ID" sz="1600">
                        <a:effectLst/>
                      </a:endParaRPr>
                    </a:p>
                    <a:p>
                      <a:r>
                        <a:rPr lang="id-ID" sz="1600" b="1">
                          <a:solidFill>
                            <a:srgbClr val="000000"/>
                          </a:solidFill>
                          <a:effectLst/>
                        </a:rPr>
                        <a:t>Penyajian Laporan Keuangan Syariah</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22 Agustus 2006</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27 Juni 2007</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1 Januari 2008</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Menggantikan PSAK 59 yang terkait dengan penyajian dan pengungkapan laporan keuangan (paragraph 152-200)</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1266093">
                <a:tc>
                  <a:txBody>
                    <a:bodyPr/>
                    <a:lstStyle/>
                    <a:p>
                      <a:r>
                        <a:rPr lang="fi-FI" sz="1600" b="1" dirty="0">
                          <a:solidFill>
                            <a:srgbClr val="000000"/>
                          </a:solidFill>
                          <a:effectLst/>
                        </a:rPr>
                        <a:t>PSAK 102 (2007)</a:t>
                      </a:r>
                      <a:endParaRPr lang="fi-FI" sz="1600" dirty="0">
                        <a:effectLst/>
                      </a:endParaRPr>
                    </a:p>
                    <a:p>
                      <a:r>
                        <a:rPr lang="fi-FI" sz="1600" b="1" dirty="0">
                          <a:solidFill>
                            <a:srgbClr val="000000"/>
                          </a:solidFill>
                          <a:effectLst/>
                        </a:rPr>
                        <a:t>Akuntansi Murabahah</a:t>
                      </a:r>
                      <a:endParaRPr lang="fi-FI" sz="1600" dirty="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dirty="0">
                          <a:solidFill>
                            <a:srgbClr val="000000"/>
                          </a:solidFill>
                          <a:effectLst/>
                        </a:rPr>
                        <a:t>22 Agustus 2006</a:t>
                      </a:r>
                      <a:endParaRPr lang="id-ID" sz="1600" dirty="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27 Juni 2007</a:t>
                      </a:r>
                      <a:endParaRPr lang="id-ID" sz="160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dirty="0">
                          <a:solidFill>
                            <a:srgbClr val="000000"/>
                          </a:solidFill>
                          <a:effectLst/>
                        </a:rPr>
                        <a:t>1 Januari 2008</a:t>
                      </a:r>
                      <a:endParaRPr lang="id-ID" sz="1600" dirty="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dirty="0">
                          <a:solidFill>
                            <a:srgbClr val="000000"/>
                          </a:solidFill>
                          <a:effectLst/>
                        </a:rPr>
                        <a:t>Menggantikan PSAK 59 yang berkaitan dengan pengakuan dan pengukuran murabahah (paragraph 52-68) serta penyajian dan pengungkapan yang terkait akad murabahah.</a:t>
                      </a:r>
                      <a:endParaRPr lang="id-ID" sz="1600" dirty="0">
                        <a:effectLst/>
                      </a:endParaRPr>
                    </a:p>
                  </a:txBody>
                  <a:tcPr marL="28627" marR="286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84298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36098"/>
            <a:ext cx="9144000" cy="354745"/>
          </a:xfrm>
        </p:spPr>
        <p:txBody>
          <a:bodyPr>
            <a:noAutofit/>
          </a:bodyPr>
          <a:lstStyle/>
          <a:p>
            <a:r>
              <a:rPr lang="id-ID" sz="2800" b="1" dirty="0" smtClean="0"/>
              <a:t>Kronologi PSAK Syariah</a:t>
            </a:r>
            <a:endParaRPr lang="id-ID" sz="2800" b="1" dirty="0"/>
          </a:p>
        </p:txBody>
      </p:sp>
      <p:sp>
        <p:nvSpPr>
          <p:cNvPr id="3" name="Subtitle 2"/>
          <p:cNvSpPr>
            <a:spLocks noGrp="1"/>
          </p:cNvSpPr>
          <p:nvPr>
            <p:ph type="subTitle" idx="1"/>
          </p:nvPr>
        </p:nvSpPr>
        <p:spPr/>
        <p:txBody>
          <a:bodyPr/>
          <a:lstStyle/>
          <a:p>
            <a:endParaRPr lang="id-ID" dirty="0"/>
          </a:p>
        </p:txBody>
      </p:sp>
      <p:graphicFrame>
        <p:nvGraphicFramePr>
          <p:cNvPr id="4" name="Table 3"/>
          <p:cNvGraphicFramePr>
            <a:graphicFrameLocks noGrp="1"/>
          </p:cNvGraphicFramePr>
          <p:nvPr>
            <p:extLst>
              <p:ext uri="{D42A27DB-BD31-4B8C-83A1-F6EECF244321}">
                <p14:modId xmlns:p14="http://schemas.microsoft.com/office/powerpoint/2010/main" val="1563387440"/>
              </p:ext>
            </p:extLst>
          </p:nvPr>
        </p:nvGraphicFramePr>
        <p:xfrm>
          <a:off x="1523999" y="942535"/>
          <a:ext cx="9144001" cy="5725552"/>
        </p:xfrm>
        <a:graphic>
          <a:graphicData uri="http://schemas.openxmlformats.org/drawingml/2006/table">
            <a:tbl>
              <a:tblPr firstRow="1" firstCol="1" bandRow="1"/>
              <a:tblGrid>
                <a:gridCol w="1828609"/>
                <a:gridCol w="1252812"/>
                <a:gridCol w="1395092"/>
                <a:gridCol w="1447609"/>
                <a:gridCol w="3219879"/>
              </a:tblGrid>
              <a:tr h="987164">
                <a:tc>
                  <a:txBody>
                    <a:bodyPr/>
                    <a:lstStyle/>
                    <a:p>
                      <a:r>
                        <a:rPr lang="fi-FI" sz="1600" b="1" dirty="0">
                          <a:solidFill>
                            <a:srgbClr val="000000"/>
                          </a:solidFill>
                          <a:effectLst/>
                        </a:rPr>
                        <a:t>PSAK 103 (2007)</a:t>
                      </a:r>
                      <a:endParaRPr lang="fi-FI" sz="1600" dirty="0">
                        <a:effectLst/>
                      </a:endParaRPr>
                    </a:p>
                    <a:p>
                      <a:r>
                        <a:rPr lang="fi-FI" sz="1600" b="1" dirty="0">
                          <a:solidFill>
                            <a:srgbClr val="000000"/>
                          </a:solidFill>
                          <a:effectLst/>
                        </a:rPr>
                        <a:t>Akuntansi Salam</a:t>
                      </a:r>
                      <a:endParaRPr lang="fi-FI" sz="1600" dirty="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22 Agustus 2006</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27 Juni 2007</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1 Januari 2008</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Menggantikan PSAK 59 (paragraph 69-80) serta penyajian dan pengungkapan yang terkait akad salam</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r>
              <a:tr h="1184597">
                <a:tc>
                  <a:txBody>
                    <a:bodyPr/>
                    <a:lstStyle/>
                    <a:p>
                      <a:r>
                        <a:rPr lang="fi-FI" sz="1600" b="1">
                          <a:solidFill>
                            <a:srgbClr val="000000"/>
                          </a:solidFill>
                          <a:effectLst/>
                        </a:rPr>
                        <a:t>PSAK 104 (2007)</a:t>
                      </a:r>
                      <a:endParaRPr lang="fi-FI" sz="1600">
                        <a:effectLst/>
                      </a:endParaRPr>
                    </a:p>
                    <a:p>
                      <a:r>
                        <a:rPr lang="fi-FI" sz="1600" b="1">
                          <a:solidFill>
                            <a:srgbClr val="000000"/>
                          </a:solidFill>
                          <a:effectLst/>
                        </a:rPr>
                        <a:t>Akuntansi Istisna’</a:t>
                      </a:r>
                      <a:endParaRPr lang="fi-FI"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22 Agustus 2006</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27 Juni 2007</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01 Januari 2008</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Menggantikan PSAK 59 (paragraph 81-104) serta penyajian dan pengungkapan yang terkait akad istisna’</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4597">
                <a:tc>
                  <a:txBody>
                    <a:bodyPr/>
                    <a:lstStyle/>
                    <a:p>
                      <a:r>
                        <a:rPr lang="fi-FI" sz="1600" b="1">
                          <a:solidFill>
                            <a:srgbClr val="000000"/>
                          </a:solidFill>
                          <a:effectLst/>
                        </a:rPr>
                        <a:t>PSAK 105 (2007)</a:t>
                      </a:r>
                      <a:endParaRPr lang="fi-FI" sz="1600">
                        <a:effectLst/>
                      </a:endParaRPr>
                    </a:p>
                    <a:p>
                      <a:r>
                        <a:rPr lang="fi-FI" sz="1600" b="1">
                          <a:solidFill>
                            <a:srgbClr val="000000"/>
                          </a:solidFill>
                          <a:effectLst/>
                        </a:rPr>
                        <a:t>Akuntansi Mudharabah</a:t>
                      </a:r>
                      <a:endParaRPr lang="fi-FI"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22 Agustus 2006</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27 juni 2007</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01 Januari 2008</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Menggantikan PSAK 59 (paragraph 6-34) serta penyajian dan pengungkapan yang terkait akad mudharabah</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1184597">
                <a:tc>
                  <a:txBody>
                    <a:bodyPr/>
                    <a:lstStyle/>
                    <a:p>
                      <a:r>
                        <a:rPr lang="fi-FI" sz="1600" b="1">
                          <a:solidFill>
                            <a:srgbClr val="000000"/>
                          </a:solidFill>
                          <a:effectLst/>
                        </a:rPr>
                        <a:t>PSAK 106 (2007)</a:t>
                      </a:r>
                      <a:endParaRPr lang="fi-FI" sz="1600">
                        <a:effectLst/>
                      </a:endParaRPr>
                    </a:p>
                    <a:p>
                      <a:r>
                        <a:rPr lang="fi-FI" sz="1600" b="1">
                          <a:solidFill>
                            <a:srgbClr val="000000"/>
                          </a:solidFill>
                          <a:effectLst/>
                        </a:rPr>
                        <a:t>Akuntansi Musyarakah</a:t>
                      </a:r>
                      <a:endParaRPr lang="fi-FI"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22 Agustus 2006</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27 Juni 2007</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01 Januari 2008</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Menggantikan PSAK 59 (paragraph 35-51) serta penyajian dan pengungkapan yang terkait akad musyarakah</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4597">
                <a:tc>
                  <a:txBody>
                    <a:bodyPr/>
                    <a:lstStyle/>
                    <a:p>
                      <a:r>
                        <a:rPr lang="fi-FI" sz="1600" b="1">
                          <a:solidFill>
                            <a:srgbClr val="000000"/>
                          </a:solidFill>
                          <a:effectLst/>
                        </a:rPr>
                        <a:t>PSAK 107 (2009)</a:t>
                      </a:r>
                      <a:endParaRPr lang="fi-FI" sz="1600">
                        <a:effectLst/>
                      </a:endParaRPr>
                    </a:p>
                    <a:p>
                      <a:r>
                        <a:rPr lang="fi-FI" sz="1600" b="1">
                          <a:solidFill>
                            <a:srgbClr val="000000"/>
                          </a:solidFill>
                          <a:effectLst/>
                        </a:rPr>
                        <a:t>Akuntansi Ijarah</a:t>
                      </a:r>
                      <a:endParaRPr lang="fi-FI"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12 Februari 2006</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21 april 2009</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01 Januari 2010</a:t>
                      </a:r>
                      <a:endParaRPr lang="id-ID" sz="160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dirty="0">
                          <a:solidFill>
                            <a:srgbClr val="000000"/>
                          </a:solidFill>
                          <a:effectLst/>
                        </a:rPr>
                        <a:t>Menggantikan PSAK 59 (paragraph 105-129) serta penyajian dan pengungkapan yang terkait akad Ijarah</a:t>
                      </a:r>
                      <a:endParaRPr lang="id-ID" sz="1600" dirty="0">
                        <a:effectLst/>
                      </a:endParaRPr>
                    </a:p>
                  </a:txBody>
                  <a:tcPr marL="37512" marR="3751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bl>
          </a:graphicData>
        </a:graphic>
      </p:graphicFrame>
    </p:spTree>
    <p:extLst>
      <p:ext uri="{BB962C8B-B14F-4D97-AF65-F5344CB8AC3E}">
        <p14:creationId xmlns:p14="http://schemas.microsoft.com/office/powerpoint/2010/main" val="1336349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5760"/>
            <a:ext cx="9144000" cy="340677"/>
          </a:xfrm>
        </p:spPr>
        <p:txBody>
          <a:bodyPr>
            <a:noAutofit/>
          </a:bodyPr>
          <a:lstStyle/>
          <a:p>
            <a:r>
              <a:rPr lang="id-ID" sz="2800" b="1" dirty="0" smtClean="0"/>
              <a:t>Kronologi PSAK Syariah</a:t>
            </a:r>
            <a:endParaRPr lang="id-ID" sz="2800" dirty="0"/>
          </a:p>
        </p:txBody>
      </p:sp>
      <p:sp>
        <p:nvSpPr>
          <p:cNvPr id="3" name="Subtitle 2"/>
          <p:cNvSpPr>
            <a:spLocks noGrp="1"/>
          </p:cNvSpPr>
          <p:nvPr>
            <p:ph type="subTitle" idx="1"/>
          </p:nvPr>
        </p:nvSpPr>
        <p:spPr>
          <a:xfrm>
            <a:off x="1524000" y="2841674"/>
            <a:ext cx="9144000" cy="2416126"/>
          </a:xfrm>
        </p:spPr>
        <p:txBody>
          <a:bodyPr/>
          <a:lstStyle/>
          <a:p>
            <a:endParaRPr lang="id-ID" dirty="0"/>
          </a:p>
        </p:txBody>
      </p:sp>
      <p:graphicFrame>
        <p:nvGraphicFramePr>
          <p:cNvPr id="8" name="Table 7"/>
          <p:cNvGraphicFramePr>
            <a:graphicFrameLocks noGrp="1"/>
          </p:cNvGraphicFramePr>
          <p:nvPr/>
        </p:nvGraphicFramePr>
        <p:xfrm>
          <a:off x="1524000" y="886264"/>
          <a:ext cx="9143999" cy="5203228"/>
        </p:xfrm>
        <a:graphic>
          <a:graphicData uri="http://schemas.openxmlformats.org/drawingml/2006/table">
            <a:tbl>
              <a:tblPr firstRow="1" firstCol="1" bandRow="1"/>
              <a:tblGrid>
                <a:gridCol w="1828608"/>
                <a:gridCol w="1252813"/>
                <a:gridCol w="1395089"/>
                <a:gridCol w="1447610"/>
                <a:gridCol w="3219879"/>
              </a:tblGrid>
              <a:tr h="1156273">
                <a:tc>
                  <a:txBody>
                    <a:bodyPr/>
                    <a:lstStyle/>
                    <a:p>
                      <a:r>
                        <a:rPr lang="fi-FI" sz="1600" b="1" dirty="0">
                          <a:solidFill>
                            <a:srgbClr val="000000"/>
                          </a:solidFill>
                          <a:effectLst/>
                        </a:rPr>
                        <a:t>PSAK 108 (2009)</a:t>
                      </a:r>
                      <a:endParaRPr lang="fi-FI" sz="1600" dirty="0">
                        <a:effectLst/>
                      </a:endParaRPr>
                    </a:p>
                    <a:p>
                      <a:r>
                        <a:rPr lang="fi-FI" sz="1600" b="1" dirty="0">
                          <a:solidFill>
                            <a:srgbClr val="000000"/>
                          </a:solidFill>
                          <a:effectLst/>
                        </a:rPr>
                        <a:t>Akuntansi Transaksi Asuransi Syariah</a:t>
                      </a:r>
                      <a:endParaRPr lang="fi-FI" sz="1600" dirty="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6 Mei 2006</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r>
                        <a:rPr lang="id-ID" sz="1600" dirty="0">
                          <a:solidFill>
                            <a:srgbClr val="000000"/>
                          </a:solidFill>
                          <a:effectLst/>
                        </a:rPr>
                        <a:t>6 April 2010</a:t>
                      </a:r>
                      <a:endParaRPr lang="id-ID" sz="1600" dirty="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1 Januari 2011</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r>
                        <a:rPr lang="id-ID" sz="1600" dirty="0">
                          <a:solidFill>
                            <a:srgbClr val="000000"/>
                          </a:solidFill>
                          <a:effectLst/>
                        </a:rPr>
                        <a:t>-</a:t>
                      </a:r>
                      <a:endParaRPr lang="id-ID" sz="1600" dirty="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156273">
                <a:tc>
                  <a:txBody>
                    <a:bodyPr/>
                    <a:lstStyle/>
                    <a:p>
                      <a:r>
                        <a:rPr lang="id-ID" sz="1600" b="1">
                          <a:solidFill>
                            <a:srgbClr val="000000"/>
                          </a:solidFill>
                          <a:effectLst/>
                        </a:rPr>
                        <a:t>PSAK 109 (2011)</a:t>
                      </a:r>
                      <a:endParaRPr lang="id-ID" sz="1600">
                        <a:effectLst/>
                      </a:endParaRPr>
                    </a:p>
                    <a:p>
                      <a:r>
                        <a:rPr lang="id-ID" sz="1600" b="1">
                          <a:solidFill>
                            <a:srgbClr val="000000"/>
                          </a:solidFill>
                          <a:effectLst/>
                        </a:rPr>
                        <a:t>Akuntansi Zakat dan Infak/Sedekah</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26 Feb 2008</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6 April 2010</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1 Januari 2012</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dirty="0">
                          <a:solidFill>
                            <a:srgbClr val="000000"/>
                          </a:solidFill>
                          <a:effectLst/>
                        </a:rPr>
                        <a:t>-</a:t>
                      </a:r>
                      <a:endParaRPr lang="id-ID" sz="1600" dirty="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770849">
                <a:tc>
                  <a:txBody>
                    <a:bodyPr/>
                    <a:lstStyle/>
                    <a:p>
                      <a:r>
                        <a:rPr lang="fi-FI" sz="1600" b="1">
                          <a:solidFill>
                            <a:srgbClr val="000000"/>
                          </a:solidFill>
                          <a:effectLst/>
                        </a:rPr>
                        <a:t>PSAK 110 (2011)</a:t>
                      </a:r>
                      <a:r>
                        <a:rPr lang="fi-FI" sz="1600">
                          <a:effectLst/>
                        </a:rPr>
                        <a:t/>
                      </a:r>
                      <a:br>
                        <a:rPr lang="fi-FI" sz="1600">
                          <a:effectLst/>
                        </a:rPr>
                      </a:br>
                      <a:r>
                        <a:rPr lang="fi-FI" sz="1600" b="1">
                          <a:solidFill>
                            <a:srgbClr val="000000"/>
                          </a:solidFill>
                          <a:effectLst/>
                        </a:rPr>
                        <a:t>Akunatansi Sukuk </a:t>
                      </a:r>
                      <a:endParaRPr lang="fi-FI"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8 Feb 2011</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26 Oktober 2011</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1 januari 2012</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dirty="0">
                          <a:solidFill>
                            <a:srgbClr val="000000"/>
                          </a:solidFill>
                          <a:effectLst/>
                        </a:rPr>
                        <a:t>-</a:t>
                      </a:r>
                      <a:endParaRPr lang="id-ID" sz="1600" dirty="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56273">
                <a:tc>
                  <a:txBody>
                    <a:bodyPr/>
                    <a:lstStyle/>
                    <a:p>
                      <a:r>
                        <a:rPr lang="id-ID" sz="1600" b="1">
                          <a:solidFill>
                            <a:srgbClr val="000000"/>
                          </a:solidFill>
                          <a:effectLst/>
                        </a:rPr>
                        <a:t>PSAK 101 (2011)</a:t>
                      </a:r>
                      <a:endParaRPr lang="id-ID" sz="1600">
                        <a:effectLst/>
                      </a:endParaRPr>
                    </a:p>
                    <a:p>
                      <a:r>
                        <a:rPr lang="id-ID" sz="1600" b="1">
                          <a:solidFill>
                            <a:srgbClr val="000000"/>
                          </a:solidFill>
                          <a:effectLst/>
                        </a:rPr>
                        <a:t>Penyajian Laporan Keuangan Syariah</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12 Jan 2011</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15 Des 2011</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1 Jan 2011</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sz="1600">
                          <a:solidFill>
                            <a:srgbClr val="000000"/>
                          </a:solidFill>
                          <a:effectLst/>
                        </a:rPr>
                        <a:t>PSAK 101 (2011) telah diselaraskan dengan PSAK 1 (2009)</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963560">
                <a:tc>
                  <a:txBody>
                    <a:bodyPr/>
                    <a:lstStyle/>
                    <a:p>
                      <a:r>
                        <a:rPr lang="fi-FI" sz="1600" b="1">
                          <a:solidFill>
                            <a:srgbClr val="000000"/>
                          </a:solidFill>
                          <a:effectLst/>
                        </a:rPr>
                        <a:t>PSAK 102 (2013)</a:t>
                      </a:r>
                      <a:endParaRPr lang="fi-FI" sz="1600">
                        <a:effectLst/>
                      </a:endParaRPr>
                    </a:p>
                    <a:p>
                      <a:r>
                        <a:rPr lang="fi-FI" sz="1600" b="1">
                          <a:solidFill>
                            <a:srgbClr val="000000"/>
                          </a:solidFill>
                          <a:effectLst/>
                        </a:rPr>
                        <a:t>Akuntansi Murabahah</a:t>
                      </a:r>
                      <a:endParaRPr lang="fi-FI"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30 September 2013</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13 November 2013</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a:solidFill>
                            <a:srgbClr val="000000"/>
                          </a:solidFill>
                          <a:effectLst/>
                        </a:rPr>
                        <a:t>1 Januari 2014</a:t>
                      </a:r>
                      <a:endParaRPr lang="id-ID" sz="160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id-ID" sz="1600" dirty="0">
                          <a:solidFill>
                            <a:srgbClr val="000000"/>
                          </a:solidFill>
                          <a:effectLst/>
                        </a:rPr>
                        <a:t>Menambahkan pengaturan untuk pembiayaan murabahah</a:t>
                      </a:r>
                      <a:endParaRPr lang="id-ID" sz="1600" dirty="0">
                        <a:effectLst/>
                      </a:endParaRPr>
                    </a:p>
                  </a:txBody>
                  <a:tcPr marL="40290" marR="402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00085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36098"/>
            <a:ext cx="9144000" cy="382880"/>
          </a:xfrm>
        </p:spPr>
        <p:txBody>
          <a:bodyPr>
            <a:noAutofit/>
          </a:bodyPr>
          <a:lstStyle/>
          <a:p>
            <a:r>
              <a:rPr lang="id-ID" sz="2800" b="1" dirty="0" smtClean="0"/>
              <a:t>Kronologi PSAK Syariah</a:t>
            </a:r>
            <a:endParaRPr lang="id-ID" sz="2800" dirty="0"/>
          </a:p>
        </p:txBody>
      </p:sp>
      <p:sp>
        <p:nvSpPr>
          <p:cNvPr id="3" name="Subtitle 2"/>
          <p:cNvSpPr>
            <a:spLocks noGrp="1"/>
          </p:cNvSpPr>
          <p:nvPr>
            <p:ph type="subTitle" idx="1"/>
          </p:nvPr>
        </p:nvSpPr>
        <p:spPr/>
        <p:txBody>
          <a:bodyPr/>
          <a:lstStyle/>
          <a:p>
            <a:endParaRPr lang="id-ID" dirty="0"/>
          </a:p>
        </p:txBody>
      </p:sp>
      <p:graphicFrame>
        <p:nvGraphicFramePr>
          <p:cNvPr id="5" name="Table 4"/>
          <p:cNvGraphicFramePr>
            <a:graphicFrameLocks noGrp="1"/>
          </p:cNvGraphicFramePr>
          <p:nvPr>
            <p:extLst>
              <p:ext uri="{D42A27DB-BD31-4B8C-83A1-F6EECF244321}">
                <p14:modId xmlns:p14="http://schemas.microsoft.com/office/powerpoint/2010/main" val="637295607"/>
              </p:ext>
            </p:extLst>
          </p:nvPr>
        </p:nvGraphicFramePr>
        <p:xfrm>
          <a:off x="1523999" y="1266092"/>
          <a:ext cx="9144002" cy="4135902"/>
        </p:xfrm>
        <a:graphic>
          <a:graphicData uri="http://schemas.openxmlformats.org/drawingml/2006/table">
            <a:tbl>
              <a:tblPr firstRow="1" firstCol="1" bandRow="1"/>
              <a:tblGrid>
                <a:gridCol w="1828609"/>
                <a:gridCol w="1252812"/>
                <a:gridCol w="1395091"/>
                <a:gridCol w="1447610"/>
                <a:gridCol w="3219880"/>
              </a:tblGrid>
              <a:tr h="4135902">
                <a:tc>
                  <a:txBody>
                    <a:bodyPr/>
                    <a:lstStyle/>
                    <a:p>
                      <a:r>
                        <a:rPr lang="id-ID" b="1">
                          <a:solidFill>
                            <a:srgbClr val="000000"/>
                          </a:solidFill>
                          <a:effectLst/>
                        </a:rPr>
                        <a:t>PSAK 101 (2014)</a:t>
                      </a:r>
                      <a:endParaRPr lang="id-ID">
                        <a:effectLst/>
                      </a:endParaRPr>
                    </a:p>
                    <a:p>
                      <a:r>
                        <a:rPr lang="id-ID" b="1">
                          <a:solidFill>
                            <a:srgbClr val="000000"/>
                          </a:solidFill>
                          <a:effectLst/>
                        </a:rPr>
                        <a:t>Penyajian Laporan Keuangan Syariah</a:t>
                      </a:r>
                      <a:r>
                        <a:rPr lang="id-ID">
                          <a:effectLst/>
                        </a:rPr>
                        <a:t/>
                      </a:r>
                      <a:br>
                        <a:rPr lang="id-ID">
                          <a:effectLst/>
                        </a:rPr>
                      </a:br>
                      <a:r>
                        <a:rPr lang="id-ID">
                          <a:effectLst/>
                        </a:rPr>
                        <a:t/>
                      </a:r>
                      <a:br>
                        <a:rPr lang="id-ID">
                          <a:effectLst/>
                        </a:rPr>
                      </a:br>
                      <a:r>
                        <a:rPr lang="id-ID" b="1">
                          <a:solidFill>
                            <a:srgbClr val="000000"/>
                          </a:solidFill>
                          <a:effectLst/>
                        </a:rPr>
                        <a:t>PSAK 110 (2015)</a:t>
                      </a:r>
                      <a:r>
                        <a:rPr lang="id-ID">
                          <a:effectLst/>
                        </a:rPr>
                        <a:t/>
                      </a:r>
                      <a:br>
                        <a:rPr lang="id-ID">
                          <a:effectLst/>
                        </a:rPr>
                      </a:br>
                      <a:r>
                        <a:rPr lang="id-ID" b="1">
                          <a:solidFill>
                            <a:srgbClr val="000000"/>
                          </a:solidFill>
                          <a:effectLst/>
                        </a:rPr>
                        <a:t>Akuntansi Sukuk </a:t>
                      </a:r>
                      <a:endParaRPr lang="id-ID">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r>
                        <a:rPr lang="id-ID">
                          <a:effectLst/>
                        </a:rPr>
                        <a:t/>
                      </a:r>
                      <a:br>
                        <a:rPr lang="id-ID">
                          <a:effectLst/>
                        </a:rPr>
                      </a:br>
                      <a:endParaRPr lang="id-ID">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r>
                        <a:rPr lang="id-ID">
                          <a:solidFill>
                            <a:srgbClr val="000000"/>
                          </a:solidFill>
                          <a:effectLst/>
                        </a:rPr>
                        <a:t>15 Oktober 2014</a:t>
                      </a:r>
                      <a:r>
                        <a:rPr lang="id-ID">
                          <a:effectLst/>
                        </a:rPr>
                        <a:t/>
                      </a:r>
                      <a:br>
                        <a:rPr lang="id-ID">
                          <a:effectLst/>
                        </a:rPr>
                      </a:br>
                      <a:r>
                        <a:rPr lang="id-ID">
                          <a:effectLst/>
                        </a:rPr>
                        <a:t/>
                      </a:r>
                      <a:br>
                        <a:rPr lang="id-ID">
                          <a:effectLst/>
                        </a:rPr>
                      </a:br>
                      <a:r>
                        <a:rPr lang="id-ID">
                          <a:effectLst/>
                        </a:rPr>
                        <a:t/>
                      </a:r>
                      <a:br>
                        <a:rPr lang="id-ID">
                          <a:effectLst/>
                        </a:rPr>
                      </a:br>
                      <a:r>
                        <a:rPr lang="id-ID">
                          <a:effectLst/>
                        </a:rPr>
                        <a:t/>
                      </a:r>
                      <a:br>
                        <a:rPr lang="id-ID">
                          <a:effectLst/>
                        </a:rPr>
                      </a:br>
                      <a:r>
                        <a:rPr lang="id-ID">
                          <a:solidFill>
                            <a:srgbClr val="000000"/>
                          </a:solidFill>
                          <a:effectLst/>
                        </a:rPr>
                        <a:t> 24 Februari 2015 </a:t>
                      </a:r>
                      <a:endParaRPr lang="id-ID">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r>
                        <a:rPr lang="sv-SE">
                          <a:solidFill>
                            <a:srgbClr val="000000"/>
                          </a:solidFill>
                          <a:effectLst/>
                        </a:rPr>
                        <a:t>1 Januari 2015</a:t>
                      </a:r>
                      <a:r>
                        <a:rPr lang="sv-SE">
                          <a:effectLst/>
                        </a:rPr>
                        <a:t/>
                      </a:r>
                      <a:br>
                        <a:rPr lang="sv-SE">
                          <a:effectLst/>
                        </a:rPr>
                      </a:br>
                      <a:r>
                        <a:rPr lang="sv-SE">
                          <a:effectLst/>
                        </a:rPr>
                        <a:t/>
                      </a:r>
                      <a:br>
                        <a:rPr lang="sv-SE">
                          <a:effectLst/>
                        </a:rPr>
                      </a:br>
                      <a:r>
                        <a:rPr lang="sv-SE">
                          <a:effectLst/>
                        </a:rPr>
                        <a:t/>
                      </a:r>
                      <a:br>
                        <a:rPr lang="sv-SE">
                          <a:effectLst/>
                        </a:rPr>
                      </a:br>
                      <a:r>
                        <a:rPr lang="sv-SE">
                          <a:effectLst/>
                        </a:rPr>
                        <a:t/>
                      </a:r>
                      <a:br>
                        <a:rPr lang="sv-SE">
                          <a:effectLst/>
                        </a:rPr>
                      </a:br>
                      <a:r>
                        <a:rPr lang="sv-SE">
                          <a:solidFill>
                            <a:srgbClr val="000000"/>
                          </a:solidFill>
                          <a:effectLst/>
                        </a:rPr>
                        <a:t>1 Januari 2016 </a:t>
                      </a:r>
                      <a:endParaRPr lang="sv-SE">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r>
                        <a:rPr lang="id-ID" dirty="0">
                          <a:solidFill>
                            <a:srgbClr val="000000"/>
                          </a:solidFill>
                          <a:effectLst/>
                        </a:rPr>
                        <a:t>PSAK 101 (2014) menggantikan PSAK 101 (2011)</a:t>
                      </a:r>
                      <a:r>
                        <a:rPr lang="id-ID" dirty="0">
                          <a:effectLst/>
                        </a:rPr>
                        <a:t/>
                      </a:r>
                      <a:br>
                        <a:rPr lang="id-ID" dirty="0">
                          <a:effectLst/>
                        </a:rPr>
                      </a:br>
                      <a:r>
                        <a:rPr lang="id-ID" dirty="0">
                          <a:effectLst/>
                        </a:rPr>
                        <a:t/>
                      </a:r>
                      <a:br>
                        <a:rPr lang="id-ID" dirty="0">
                          <a:effectLst/>
                        </a:rPr>
                      </a:br>
                      <a:r>
                        <a:rPr lang="id-ID" dirty="0">
                          <a:effectLst/>
                        </a:rPr>
                        <a:t/>
                      </a:r>
                      <a:br>
                        <a:rPr lang="id-ID" dirty="0">
                          <a:effectLst/>
                        </a:rPr>
                      </a:br>
                      <a:r>
                        <a:rPr lang="id-ID" dirty="0">
                          <a:solidFill>
                            <a:srgbClr val="000000"/>
                          </a:solidFill>
                          <a:effectLst/>
                        </a:rPr>
                        <a:t> Revisi PSAK 110 tahun 2011</a:t>
                      </a:r>
                      <a:endParaRPr lang="id-ID" dirty="0">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r>
            </a:tbl>
          </a:graphicData>
        </a:graphic>
      </p:graphicFrame>
    </p:spTree>
    <p:extLst>
      <p:ext uri="{BB962C8B-B14F-4D97-AF65-F5344CB8AC3E}">
        <p14:creationId xmlns:p14="http://schemas.microsoft.com/office/powerpoint/2010/main" val="1948954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39151"/>
            <a:ext cx="9144000" cy="464233"/>
          </a:xfrm>
        </p:spPr>
        <p:txBody>
          <a:bodyPr>
            <a:noAutofit/>
          </a:bodyPr>
          <a:lstStyle/>
          <a:p>
            <a:r>
              <a:rPr lang="id-ID" sz="3200" b="1" dirty="0" smtClean="0"/>
              <a:t>PSAK 101</a:t>
            </a:r>
            <a:endParaRPr lang="id-ID" sz="3200" b="1" dirty="0"/>
          </a:p>
        </p:txBody>
      </p:sp>
      <p:sp>
        <p:nvSpPr>
          <p:cNvPr id="3" name="Subtitle 2"/>
          <p:cNvSpPr>
            <a:spLocks noGrp="1"/>
          </p:cNvSpPr>
          <p:nvPr>
            <p:ph type="subTitle" idx="1"/>
          </p:nvPr>
        </p:nvSpPr>
        <p:spPr>
          <a:xfrm>
            <a:off x="1524000" y="900333"/>
            <a:ext cx="9144000" cy="5359790"/>
          </a:xfrm>
        </p:spPr>
        <p:txBody>
          <a:bodyPr>
            <a:normAutofit fontScale="92500" lnSpcReduction="20000"/>
          </a:bodyPr>
          <a:lstStyle/>
          <a:p>
            <a:pPr algn="l"/>
            <a:r>
              <a:rPr lang="id-ID" sz="3200" dirty="0" smtClean="0"/>
              <a:t>1.Laporan </a:t>
            </a:r>
            <a:r>
              <a:rPr lang="id-ID" sz="3200" dirty="0"/>
              <a:t>posisi keuangan</a:t>
            </a:r>
            <a:r>
              <a:rPr lang="id-ID" sz="3200" dirty="0" smtClean="0"/>
              <a:t>.</a:t>
            </a:r>
          </a:p>
          <a:p>
            <a:pPr algn="l"/>
            <a:r>
              <a:rPr lang="id-ID" sz="3200" dirty="0" smtClean="0"/>
              <a:t>2.Laporan </a:t>
            </a:r>
            <a:r>
              <a:rPr lang="id-ID" sz="3200" dirty="0"/>
              <a:t>laba rugi dan penghasilan komprehensif lain</a:t>
            </a:r>
            <a:r>
              <a:rPr lang="id-ID" sz="3200" dirty="0" smtClean="0"/>
              <a:t>.</a:t>
            </a:r>
          </a:p>
          <a:p>
            <a:pPr algn="l"/>
            <a:r>
              <a:rPr lang="id-ID" sz="3200" dirty="0" smtClean="0"/>
              <a:t>3.Laporan </a:t>
            </a:r>
            <a:r>
              <a:rPr lang="id-ID" sz="3200" dirty="0"/>
              <a:t>perubahan ekuitas</a:t>
            </a:r>
            <a:r>
              <a:rPr lang="id-ID" sz="3200" dirty="0" smtClean="0"/>
              <a:t>.</a:t>
            </a:r>
          </a:p>
          <a:p>
            <a:pPr algn="l"/>
            <a:r>
              <a:rPr lang="id-ID" sz="3200" dirty="0" smtClean="0"/>
              <a:t>4.Laporan </a:t>
            </a:r>
            <a:r>
              <a:rPr lang="id-ID" sz="3200" dirty="0"/>
              <a:t>arus kas</a:t>
            </a:r>
            <a:r>
              <a:rPr lang="id-ID" sz="3200" dirty="0" smtClean="0"/>
              <a:t>.</a:t>
            </a:r>
          </a:p>
          <a:p>
            <a:pPr algn="l"/>
            <a:r>
              <a:rPr lang="id-ID" sz="3200" dirty="0" smtClean="0"/>
              <a:t>5.Laporan </a:t>
            </a:r>
            <a:r>
              <a:rPr lang="id-ID" sz="3200" dirty="0"/>
              <a:t>sumber dan penyaluran dana zakat</a:t>
            </a:r>
            <a:r>
              <a:rPr lang="id-ID" sz="3200" dirty="0" smtClean="0"/>
              <a:t>.</a:t>
            </a:r>
          </a:p>
          <a:p>
            <a:pPr algn="l"/>
            <a:r>
              <a:rPr lang="id-ID" sz="3200" dirty="0" smtClean="0"/>
              <a:t>6.Laporan </a:t>
            </a:r>
            <a:r>
              <a:rPr lang="id-ID" sz="3200" dirty="0"/>
              <a:t>sumber dan penggunaan dana kebajikan</a:t>
            </a:r>
            <a:r>
              <a:rPr lang="id-ID" sz="3200" dirty="0" smtClean="0"/>
              <a:t>.</a:t>
            </a:r>
          </a:p>
          <a:p>
            <a:pPr algn="l"/>
            <a:r>
              <a:rPr lang="id-ID" sz="3200" dirty="0" smtClean="0"/>
              <a:t>7.Catatan </a:t>
            </a:r>
            <a:r>
              <a:rPr lang="id-ID" sz="3200" dirty="0"/>
              <a:t>atas laporan keuangan</a:t>
            </a:r>
            <a:r>
              <a:rPr lang="id-ID" sz="3200" dirty="0" smtClean="0"/>
              <a:t>.</a:t>
            </a:r>
          </a:p>
          <a:p>
            <a:pPr algn="l"/>
            <a:r>
              <a:rPr lang="id-ID" sz="3200" dirty="0" smtClean="0"/>
              <a:t>8.Laporan </a:t>
            </a:r>
            <a:r>
              <a:rPr lang="id-ID" sz="3200" dirty="0"/>
              <a:t>posisi keuangan pada awal periode komparatif </a:t>
            </a:r>
            <a:r>
              <a:rPr lang="id-ID" sz="3200" dirty="0" smtClean="0"/>
              <a:t>    yang </a:t>
            </a:r>
            <a:r>
              <a:rPr lang="id-ID" sz="3200" dirty="0"/>
              <a:t>disajikan entitas syariah yang menerapkan suatu kebijakan akuntansi secara retrospektif atau membuat penyajian kembali pos laporan keuangan atau ketika entitas syariah mereklasifikasi pos dalam laporan keuangannya</a:t>
            </a:r>
          </a:p>
        </p:txBody>
      </p:sp>
    </p:spTree>
    <p:extLst>
      <p:ext uri="{BB962C8B-B14F-4D97-AF65-F5344CB8AC3E}">
        <p14:creationId xmlns:p14="http://schemas.microsoft.com/office/powerpoint/2010/main" val="1177915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34573"/>
            <a:ext cx="9144000" cy="1761513"/>
          </a:xfrm>
        </p:spPr>
        <p:txBody>
          <a:bodyPr>
            <a:noAutofit/>
          </a:bodyPr>
          <a:lstStyle/>
          <a:p>
            <a:r>
              <a:rPr lang="id-ID" sz="3600" dirty="0" smtClean="0"/>
              <a:t>Peran DSN-MUI </a:t>
            </a:r>
            <a:br>
              <a:rPr lang="id-ID" sz="3600" dirty="0" smtClean="0"/>
            </a:br>
            <a:r>
              <a:rPr lang="id-ID" sz="3600" dirty="0" smtClean="0"/>
              <a:t>( Dewan Syariah Nasional-Majelis Ulama Indonesia)</a:t>
            </a:r>
            <a:endParaRPr lang="id-ID" sz="3600" dirty="0"/>
          </a:p>
        </p:txBody>
      </p:sp>
      <p:sp>
        <p:nvSpPr>
          <p:cNvPr id="3" name="Subtitle 2"/>
          <p:cNvSpPr>
            <a:spLocks noGrp="1"/>
          </p:cNvSpPr>
          <p:nvPr>
            <p:ph type="subTitle" idx="1"/>
          </p:nvPr>
        </p:nvSpPr>
        <p:spPr>
          <a:xfrm>
            <a:off x="1524000" y="2391508"/>
            <a:ext cx="9144000" cy="2866292"/>
          </a:xfrm>
        </p:spPr>
        <p:txBody>
          <a:bodyPr>
            <a:normAutofit/>
          </a:bodyPr>
          <a:lstStyle/>
          <a:p>
            <a:r>
              <a:rPr lang="id-ID" sz="3200" dirty="0" smtClean="0"/>
              <a:t>DSN didirikan </a:t>
            </a:r>
            <a:r>
              <a:rPr lang="id-ID" sz="3200" dirty="0"/>
              <a:t>oleh MUI pada 10 Februari 1999, dengan maksud untuk melaksanakan tugas MUI dalam menetapkan fatwa dan mengawasi penerapannya guna </a:t>
            </a:r>
            <a:r>
              <a:rPr lang="id-ID" sz="3200" dirty="0" smtClean="0"/>
              <a:t>menumbuh kembangkan </a:t>
            </a:r>
            <a:r>
              <a:rPr lang="id-ID" sz="3200" dirty="0"/>
              <a:t>usaha bidang keuangan, bisnis, dan ekonomi syariah di Indonesia. </a:t>
            </a:r>
          </a:p>
        </p:txBody>
      </p:sp>
    </p:spTree>
    <p:extLst>
      <p:ext uri="{BB962C8B-B14F-4D97-AF65-F5344CB8AC3E}">
        <p14:creationId xmlns:p14="http://schemas.microsoft.com/office/powerpoint/2010/main" val="2941609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76775"/>
            <a:ext cx="9144000" cy="689317"/>
          </a:xfrm>
        </p:spPr>
        <p:txBody>
          <a:bodyPr>
            <a:noAutofit/>
          </a:bodyPr>
          <a:lstStyle/>
          <a:p>
            <a:r>
              <a:rPr lang="id-ID" sz="2800" b="1" dirty="0"/>
              <a:t/>
            </a:r>
            <a:br>
              <a:rPr lang="id-ID" sz="2800" b="1" dirty="0"/>
            </a:br>
            <a:r>
              <a:rPr lang="id-ID" sz="3600" b="1" dirty="0"/>
              <a:t>UMKM Dinilai Lebih Cocok dengan Sistem Syariah </a:t>
            </a:r>
            <a:endParaRPr lang="id-ID" sz="3600" dirty="0"/>
          </a:p>
        </p:txBody>
      </p:sp>
      <p:sp>
        <p:nvSpPr>
          <p:cNvPr id="3" name="Subtitle 2"/>
          <p:cNvSpPr>
            <a:spLocks noGrp="1"/>
          </p:cNvSpPr>
          <p:nvPr>
            <p:ph type="subTitle" idx="1"/>
          </p:nvPr>
        </p:nvSpPr>
        <p:spPr>
          <a:xfrm>
            <a:off x="1524000" y="1730325"/>
            <a:ext cx="9279988" cy="4698609"/>
          </a:xfrm>
        </p:spPr>
        <p:txBody>
          <a:bodyPr>
            <a:normAutofit/>
          </a:bodyPr>
          <a:lstStyle/>
          <a:p>
            <a:r>
              <a:rPr lang="id-ID" sz="2800" dirty="0"/>
              <a:t>Asosiasi Usaha Mikro, Kecil, dan Menengah (</a:t>
            </a:r>
            <a:r>
              <a:rPr lang="id-ID" sz="2800" dirty="0" smtClean="0"/>
              <a:t>Akumindo) </a:t>
            </a:r>
            <a:r>
              <a:rPr lang="id-ID" sz="2800" dirty="0"/>
              <a:t>menilai, sistem keuangan ekonomi</a:t>
            </a:r>
            <a:r>
              <a:rPr lang="id-ID" sz="2800" dirty="0">
                <a:hlinkClick r:id="rId2"/>
              </a:rPr>
              <a:t> syariah </a:t>
            </a:r>
            <a:r>
              <a:rPr lang="id-ID" sz="2800" dirty="0"/>
              <a:t>lebih cocok untuk mendukung kemajuan industri UMKM untuk memperluas usaha.</a:t>
            </a:r>
            <a:br>
              <a:rPr lang="id-ID" sz="2800" dirty="0"/>
            </a:br>
            <a:r>
              <a:rPr lang="id-ID" sz="2800" dirty="0"/>
              <a:t/>
            </a:r>
            <a:br>
              <a:rPr lang="id-ID" sz="2800" dirty="0"/>
            </a:br>
            <a:r>
              <a:rPr lang="id-ID" sz="2800" dirty="0"/>
              <a:t>Ketua Umum Akumindo, Ikhsan Ingratubun, mengatakan, keuangan konvensional yang diterapkan perbankan secara umum dirasa kurang cocok bagi UMKM. </a:t>
            </a:r>
            <a:r>
              <a:rPr lang="id-ID" sz="2800" dirty="0" smtClean="0"/>
              <a:t>Sebab, </a:t>
            </a:r>
            <a:r>
              <a:rPr lang="id-ID" sz="2800" dirty="0"/>
              <a:t>seringkali sistem keuangan konvensional memberatkan para perintis UMKM disaat usaha sedang tidak berjalan </a:t>
            </a:r>
            <a:r>
              <a:rPr lang="id-ID" dirty="0"/>
              <a:t>baik.</a:t>
            </a:r>
          </a:p>
        </p:txBody>
      </p:sp>
    </p:spTree>
    <p:extLst>
      <p:ext uri="{BB962C8B-B14F-4D97-AF65-F5344CB8AC3E}">
        <p14:creationId xmlns:p14="http://schemas.microsoft.com/office/powerpoint/2010/main" val="1312139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33046"/>
            <a:ext cx="9144000" cy="439151"/>
          </a:xfrm>
        </p:spPr>
        <p:txBody>
          <a:bodyPr>
            <a:noAutofit/>
          </a:bodyPr>
          <a:lstStyle/>
          <a:p>
            <a:r>
              <a:rPr lang="id-ID" sz="3200" b="1" dirty="0"/>
              <a:t>UMKM Dinilai Lebih Cocok dengan Sistem Syariah</a:t>
            </a:r>
            <a:endParaRPr lang="id-ID" sz="3200" dirty="0"/>
          </a:p>
        </p:txBody>
      </p:sp>
      <p:sp>
        <p:nvSpPr>
          <p:cNvPr id="3" name="Subtitle 2"/>
          <p:cNvSpPr>
            <a:spLocks noGrp="1"/>
          </p:cNvSpPr>
          <p:nvPr>
            <p:ph type="subTitle" idx="1"/>
          </p:nvPr>
        </p:nvSpPr>
        <p:spPr>
          <a:xfrm>
            <a:off x="1524000" y="1955409"/>
            <a:ext cx="9144000" cy="4614203"/>
          </a:xfrm>
        </p:spPr>
        <p:txBody>
          <a:bodyPr>
            <a:noAutofit/>
          </a:bodyPr>
          <a:lstStyle/>
          <a:p>
            <a:r>
              <a:rPr lang="id-ID" sz="3200" dirty="0" smtClean="0"/>
              <a:t>Melalui </a:t>
            </a:r>
            <a:r>
              <a:rPr lang="id-ID" sz="3200" dirty="0"/>
              <a:t>sistem keuangan syariah yang menekankan bagi hasil, pelaku UMKM lebih ringan dan leluasa dalam </a:t>
            </a:r>
            <a:r>
              <a:rPr lang="id-ID" sz="3200" dirty="0" smtClean="0"/>
              <a:t>mengelola </a:t>
            </a:r>
            <a:r>
              <a:rPr lang="id-ID" sz="3200" dirty="0"/>
              <a:t>pendanaan </a:t>
            </a:r>
            <a:r>
              <a:rPr lang="id-ID" sz="3200" dirty="0" smtClean="0"/>
              <a:t>usaha dalam rangka  </a:t>
            </a:r>
            <a:r>
              <a:rPr lang="id-ID" sz="3200" dirty="0"/>
              <a:t>pengembangan ekonomi kerakyatan yang dititikberatkan ke </a:t>
            </a:r>
            <a:r>
              <a:rPr lang="id-ID" sz="3200" dirty="0" smtClean="0"/>
              <a:t>UMKM</a:t>
            </a:r>
            <a:r>
              <a:rPr lang="id-ID" sz="3200" dirty="0"/>
              <a:t>.</a:t>
            </a:r>
            <a:br>
              <a:rPr lang="id-ID" sz="3200" dirty="0"/>
            </a:br>
            <a:r>
              <a:rPr lang="id-ID" sz="3200" dirty="0"/>
              <a:t/>
            </a:r>
            <a:br>
              <a:rPr lang="id-ID" sz="3200" dirty="0"/>
            </a:br>
            <a:r>
              <a:rPr lang="id-ID" sz="3200" dirty="0"/>
              <a:t>Untuk itu, </a:t>
            </a:r>
            <a:r>
              <a:rPr lang="id-ID" sz="3200" dirty="0" smtClean="0"/>
              <a:t> </a:t>
            </a:r>
            <a:r>
              <a:rPr lang="id-ID" sz="3200" dirty="0"/>
              <a:t>pemerintah bersama otoritas terkait perlu mendukung pertumbuhan industri keuangan syariah, baik bank maupun non bank yang nantinya menjadi bagian dari ekosistem pengembangan UMKM. </a:t>
            </a:r>
            <a:br>
              <a:rPr lang="id-ID" sz="3200" dirty="0"/>
            </a:br>
            <a:endParaRPr lang="id-ID" sz="3200" dirty="0"/>
          </a:p>
        </p:txBody>
      </p:sp>
    </p:spTree>
    <p:extLst>
      <p:ext uri="{BB962C8B-B14F-4D97-AF65-F5344CB8AC3E}">
        <p14:creationId xmlns:p14="http://schemas.microsoft.com/office/powerpoint/2010/main" val="2002873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Transaksi Prinsip Jual Beli dalam Hukum Islam</a:t>
            </a:r>
            <a:endParaRPr lang="id-ID" dirty="0"/>
          </a:p>
        </p:txBody>
      </p:sp>
      <p:sp>
        <p:nvSpPr>
          <p:cNvPr id="3" name="Content Placeholder 2"/>
          <p:cNvSpPr>
            <a:spLocks noGrp="1"/>
          </p:cNvSpPr>
          <p:nvPr>
            <p:ph idx="1"/>
          </p:nvPr>
        </p:nvSpPr>
        <p:spPr/>
        <p:txBody>
          <a:bodyPr>
            <a:normAutofit/>
          </a:bodyPr>
          <a:lstStyle/>
          <a:p>
            <a:r>
              <a:rPr lang="id-ID" sz="4000" dirty="0"/>
              <a:t>Allah SWT telah menghalalkan praktek jual beli yang sesuai dengan ketentuan dan syari'atNya. Hal ini sesuai dengan firman Allah SWT dalam Surat Al Baqarah ayat 275 yang artinya:” … Dan Allah telah menghalalkan jual beli dan mengharamkan riba</a:t>
            </a:r>
            <a:r>
              <a:rPr lang="id-ID" sz="4000" dirty="0" smtClean="0"/>
              <a:t>….... </a:t>
            </a:r>
            <a:r>
              <a:rPr lang="id-ID" sz="4000" dirty="0"/>
              <a:t>(Q.S. al-Baqarah: 275</a:t>
            </a:r>
            <a:r>
              <a:rPr lang="id-ID" sz="4000" dirty="0" smtClean="0"/>
              <a:t>)...</a:t>
            </a:r>
            <a:endParaRPr lang="id-ID" sz="4000" dirty="0"/>
          </a:p>
        </p:txBody>
      </p:sp>
    </p:spTree>
    <p:extLst>
      <p:ext uri="{BB962C8B-B14F-4D97-AF65-F5344CB8AC3E}">
        <p14:creationId xmlns:p14="http://schemas.microsoft.com/office/powerpoint/2010/main" val="2710089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5143"/>
            <a:ext cx="10515600" cy="464457"/>
          </a:xfrm>
        </p:spPr>
        <p:txBody>
          <a:bodyPr>
            <a:normAutofit fontScale="90000"/>
          </a:bodyPr>
          <a:lstStyle/>
          <a:p>
            <a:pPr algn="ctr"/>
            <a:r>
              <a:rPr lang="id-ID" dirty="0" smtClean="0"/>
              <a:t>Al Quran Surah Al Baqarah ayat 275 </a:t>
            </a:r>
            <a:endParaRPr lang="id-ID" dirty="0"/>
          </a:p>
        </p:txBody>
      </p:sp>
      <p:sp>
        <p:nvSpPr>
          <p:cNvPr id="3" name="Content Placeholder 2"/>
          <p:cNvSpPr>
            <a:spLocks noGrp="1"/>
          </p:cNvSpPr>
          <p:nvPr>
            <p:ph idx="1"/>
          </p:nvPr>
        </p:nvSpPr>
        <p:spPr>
          <a:xfrm>
            <a:off x="391886" y="1030514"/>
            <a:ext cx="10961914" cy="5146449"/>
          </a:xfrm>
        </p:spPr>
        <p:txBody>
          <a:bodyPr>
            <a:normAutofit fontScale="40000" lnSpcReduction="20000"/>
          </a:bodyPr>
          <a:lstStyle/>
          <a:p>
            <a:r>
              <a:rPr lang="ar-AE" sz="8000" dirty="0"/>
              <a:t>اَلَّذِيْنَ يَأْكُلُوْنَ الرِّبٰوا لَا يَقُوْمُوْنَ اِلَّا كَمَا يَقُوْمُ الَّذِيْ يَتَخَبَّطُهُ الشَّيْطٰنُ مِنَ الْمَسِّۗ ذٰلِكَ بِاَنَّهُمْ </a:t>
            </a:r>
            <a:r>
              <a:rPr lang="ar-AE" sz="8000" dirty="0" smtClean="0"/>
              <a:t>قَالُوْٓا </a:t>
            </a:r>
            <a:r>
              <a:rPr lang="ar-AE" sz="8000" dirty="0"/>
              <a:t>اِنَّمَا الْبَيْعُ مِثْلُ الرِّبٰواۘ وَاَحَلَّ اللّٰهُ الْبَيْعَ وَحَرَّمَ الرِّبٰواۗ فَمَنْ جَاۤءَهٗ مَوْعِظَةٌ مِّنْ رَّبِّهٖ فَانْتَهٰى </a:t>
            </a:r>
            <a:r>
              <a:rPr lang="ar-AE" sz="8000" dirty="0" smtClean="0"/>
              <a:t>فَلَهٗ </a:t>
            </a:r>
            <a:r>
              <a:rPr lang="ar-AE" sz="8000" dirty="0"/>
              <a:t>مَا سَلَفَۗ وَاَمْرُهٗٓ اِلَى اللّٰهِۗ وَمَنْ عَادَ فَاُولٰۤىِٕكَ اَصْحٰبُ النَّارِۚ هُمْ فِيْهَا </a:t>
            </a:r>
            <a:r>
              <a:rPr lang="ar-AE" sz="8000" dirty="0" smtClean="0"/>
              <a:t>خٰلِدُوْن</a:t>
            </a:r>
            <a:r>
              <a:rPr lang="id-ID" sz="8000" dirty="0" smtClean="0"/>
              <a:t> </a:t>
            </a:r>
          </a:p>
          <a:p>
            <a:endParaRPr lang="id-ID" dirty="0" smtClean="0"/>
          </a:p>
          <a:p>
            <a:r>
              <a:rPr lang="id-ID" sz="6500" dirty="0" smtClean="0"/>
              <a:t>alladzîna </a:t>
            </a:r>
            <a:r>
              <a:rPr lang="id-ID" sz="6500" dirty="0"/>
              <a:t>ya'kulûnar-ribâ lâ yaqûmûna illâ kamâ yaqûmulladzî yatakhabbathuhusy-syaithânu minal-mass, dzâlika bi'annahum qâlû innamal-bai‘u mitslur-ribâ, wa aḫallallâhul-bai‘a wa ḫarramar-ribâ, fa man jâ'ahû mau‘idhatum mir rabbihî fantahâ fa lahû mâ salaf, wa amruhû ilallâh, wa man ‘âda fa ulâ'ika ash-ḫâbun-nâr, hum fîhâ khâlidûn</a:t>
            </a:r>
            <a:endParaRPr lang="id-ID" sz="6500" dirty="0" smtClean="0"/>
          </a:p>
          <a:p>
            <a:pPr marL="0" indent="0" algn="ctr">
              <a:buNone/>
            </a:pPr>
            <a:r>
              <a:rPr lang="id-ID" sz="4000" dirty="0" smtClean="0"/>
              <a:t>Artinya:</a:t>
            </a:r>
          </a:p>
          <a:p>
            <a:pPr marL="0" indent="0" algn="just">
              <a:buNone/>
            </a:pPr>
            <a:r>
              <a:rPr lang="id-ID" sz="5100" dirty="0"/>
              <a:t>Orang-orang yang memakan (bertransaksi dengan) riba tidak dapat berdiri, kecuali seperti orang yang berdiri sempoyongan karena kesurupan setan. Demikian itu terjadi karena mereka berkata bahwa jual beli itu sama dengan riba. Padahal, Allah telah menghalalkan jual beli dan mengharamkan riba. Siapa pun yang telah sampai kepadanya peringatan dari Tuhannya (menyangkut riba), lalu dia berhenti sehingga apa yang telah diperolehnya dahulu menjadi miliknya dan urusannya (terserah) kepada Allah. Siapa yang mengulangi (transaksi riba), mereka itulah penghuni neraka. Mereka kekal di dalamnya.</a:t>
            </a:r>
            <a:r>
              <a:rPr lang="ar-AE" sz="5100" dirty="0" smtClean="0"/>
              <a:t>َ</a:t>
            </a:r>
            <a:r>
              <a:rPr lang="ar-AE" sz="5100" dirty="0"/>
              <a:t> </a:t>
            </a:r>
            <a:endParaRPr lang="id-ID" sz="5100" dirty="0"/>
          </a:p>
        </p:txBody>
      </p:sp>
    </p:spTree>
    <p:extLst>
      <p:ext uri="{BB962C8B-B14F-4D97-AF65-F5344CB8AC3E}">
        <p14:creationId xmlns:p14="http://schemas.microsoft.com/office/powerpoint/2010/main" val="9763473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spTree>
    <p:extLst>
      <p:ext uri="{BB962C8B-B14F-4D97-AF65-F5344CB8AC3E}">
        <p14:creationId xmlns:p14="http://schemas.microsoft.com/office/powerpoint/2010/main" val="3749241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382880"/>
          </a:xfrm>
        </p:spPr>
        <p:txBody>
          <a:bodyPr>
            <a:noAutofit/>
          </a:bodyPr>
          <a:lstStyle/>
          <a:p>
            <a:r>
              <a:rPr lang="id-ID" sz="3200" b="1" dirty="0"/>
              <a:t>UMKM Dinilai Lebih Cocok dengan Sistem Syariah</a:t>
            </a:r>
            <a:endParaRPr lang="id-ID" sz="3200" dirty="0"/>
          </a:p>
        </p:txBody>
      </p:sp>
      <p:sp>
        <p:nvSpPr>
          <p:cNvPr id="3" name="Subtitle 2"/>
          <p:cNvSpPr>
            <a:spLocks noGrp="1"/>
          </p:cNvSpPr>
          <p:nvPr>
            <p:ph type="subTitle" idx="1"/>
          </p:nvPr>
        </p:nvSpPr>
        <p:spPr>
          <a:xfrm>
            <a:off x="1523999" y="2025748"/>
            <a:ext cx="9308123" cy="4206240"/>
          </a:xfrm>
        </p:spPr>
        <p:txBody>
          <a:bodyPr>
            <a:normAutofit/>
          </a:bodyPr>
          <a:lstStyle/>
          <a:p>
            <a:r>
              <a:rPr lang="id-ID" dirty="0"/>
              <a:t>Pihaknya menambahkan, pemerintah, jika ingin fokus dan konsentrasi pada industri halal dan ekonomi syariah, pun harus konsisten terhadap arah kebijakan keuangan </a:t>
            </a:r>
            <a:r>
              <a:rPr lang="id-ID" dirty="0" smtClean="0"/>
              <a:t>syariah, </a:t>
            </a:r>
            <a:r>
              <a:rPr lang="id-ID" dirty="0"/>
              <a:t>harus diakui, pembiayaan konvensional dirasa kurang dalam memfasilitas kebutuhan UMKM saat ini.</a:t>
            </a:r>
            <a:br>
              <a:rPr lang="id-ID" dirty="0"/>
            </a:br>
            <a:r>
              <a:rPr lang="id-ID" dirty="0"/>
              <a:t/>
            </a:r>
            <a:br>
              <a:rPr lang="id-ID" dirty="0"/>
            </a:br>
            <a:r>
              <a:rPr lang="id-ID" dirty="0"/>
              <a:t>Meski besaran bunga yang diterapkan, khususnya untuk kredit usaha rakyat (KUR) hanya 7 persen, Ikhsan menilai, sistem bagi hasil seperti yang ditawarkan dalam konsep keuangan syariah jauh lebih baik. “Adanya akses keuangan yang mudah dan murah itu bisa secara langsung mengefisienkan biaya produksi dan berakibat pada produk yang kompetitif,” ujar dia.</a:t>
            </a:r>
          </a:p>
        </p:txBody>
      </p:sp>
    </p:spTree>
    <p:extLst>
      <p:ext uri="{BB962C8B-B14F-4D97-AF65-F5344CB8AC3E}">
        <p14:creationId xmlns:p14="http://schemas.microsoft.com/office/powerpoint/2010/main" val="413955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12977</TotalTime>
  <Words>1823</Words>
  <Application>Microsoft Office PowerPoint</Application>
  <PresentationFormat>Widescreen</PresentationFormat>
  <Paragraphs>151</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Apa Itu Akuntansi Syariah</vt:lpstr>
      <vt:lpstr>Landasan Hukum Al Quran-QS Al Baqarah 282</vt:lpstr>
      <vt:lpstr>Terjemahan Qs Al Baqarah 282</vt:lpstr>
      <vt:lpstr>Intisari dalam Al Baqarah 282</vt:lpstr>
      <vt:lpstr>Landsan Hukum -Hadizt</vt:lpstr>
      <vt:lpstr>Dasar Hukum Ijma (Kesepakatan)</vt:lpstr>
      <vt:lpstr>10 PSAK mengenai pelaporan keuangan syariah</vt:lpstr>
      <vt:lpstr>PSAK Syariah di Indonesia</vt:lpstr>
      <vt:lpstr>Kronologi PSAK Syariah</vt:lpstr>
      <vt:lpstr>Kronologi PSAK Syariah</vt:lpstr>
      <vt:lpstr>Kronologi PSAK Syariah</vt:lpstr>
      <vt:lpstr>PSAK 101</vt:lpstr>
      <vt:lpstr>Peran DSN-MUI  ( Dewan Syariah Nasional-Majelis Ulama Indonesia)</vt:lpstr>
      <vt:lpstr> UMKM Dinilai Lebih Cocok dengan Sistem Syariah </vt:lpstr>
      <vt:lpstr>UMKM Dinilai Lebih Cocok dengan Sistem Syariah</vt:lpstr>
      <vt:lpstr>Transaksi Prinsip Jual Beli dalam Hukum Islam</vt:lpstr>
      <vt:lpstr>Al Quran Surah Al Baqarah ayat 275 </vt:lpstr>
      <vt:lpstr>PowerPoint Presentation</vt:lpstr>
      <vt:lpstr>UMKM Dinilai Lebih Cocok dengan Sistem Syariah</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FINTECH</dc:title>
  <dc:creator>User</dc:creator>
  <cp:lastModifiedBy>User</cp:lastModifiedBy>
  <cp:revision>37</cp:revision>
  <dcterms:created xsi:type="dcterms:W3CDTF">2020-08-05T02:29:11Z</dcterms:created>
  <dcterms:modified xsi:type="dcterms:W3CDTF">2025-11-21T19:43:40Z</dcterms:modified>
</cp:coreProperties>
</file>